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268" r:id="rId2"/>
    <p:sldId id="284" r:id="rId3"/>
    <p:sldId id="313" r:id="rId4"/>
    <p:sldId id="315" r:id="rId5"/>
    <p:sldId id="314" r:id="rId6"/>
    <p:sldId id="316" r:id="rId7"/>
    <p:sldId id="317" r:id="rId8"/>
    <p:sldId id="318" r:id="rId9"/>
    <p:sldId id="319" r:id="rId10"/>
    <p:sldId id="340" r:id="rId11"/>
    <p:sldId id="321" r:id="rId12"/>
    <p:sldId id="341" r:id="rId13"/>
    <p:sldId id="343" r:id="rId14"/>
    <p:sldId id="344" r:id="rId15"/>
    <p:sldId id="374" r:id="rId16"/>
    <p:sldId id="375" r:id="rId17"/>
    <p:sldId id="376" r:id="rId18"/>
    <p:sldId id="431" r:id="rId19"/>
    <p:sldId id="338" r:id="rId20"/>
    <p:sldId id="377" r:id="rId21"/>
    <p:sldId id="323" r:id="rId22"/>
    <p:sldId id="445" r:id="rId23"/>
    <p:sldId id="357" r:id="rId24"/>
    <p:sldId id="360" r:id="rId25"/>
    <p:sldId id="359" r:id="rId26"/>
    <p:sldId id="444" r:id="rId27"/>
    <p:sldId id="385" r:id="rId28"/>
    <p:sldId id="386" r:id="rId29"/>
    <p:sldId id="392" r:id="rId30"/>
    <p:sldId id="361" r:id="rId31"/>
    <p:sldId id="369" r:id="rId32"/>
    <p:sldId id="348" r:id="rId33"/>
    <p:sldId id="363" r:id="rId34"/>
    <p:sldId id="365" r:id="rId35"/>
    <p:sldId id="366" r:id="rId36"/>
    <p:sldId id="371" r:id="rId37"/>
    <p:sldId id="367" r:id="rId38"/>
    <p:sldId id="330" r:id="rId39"/>
    <p:sldId id="432" r:id="rId40"/>
    <p:sldId id="395" r:id="rId41"/>
    <p:sldId id="396" r:id="rId42"/>
    <p:sldId id="397" r:id="rId43"/>
    <p:sldId id="399" r:id="rId44"/>
    <p:sldId id="401" r:id="rId45"/>
    <p:sldId id="443" r:id="rId46"/>
    <p:sldId id="402" r:id="rId47"/>
    <p:sldId id="403" r:id="rId48"/>
    <p:sldId id="406" r:id="rId49"/>
    <p:sldId id="428" r:id="rId50"/>
    <p:sldId id="429" r:id="rId51"/>
    <p:sldId id="430" r:id="rId52"/>
    <p:sldId id="409" r:id="rId53"/>
    <p:sldId id="420" r:id="rId54"/>
    <p:sldId id="421" r:id="rId55"/>
    <p:sldId id="422" r:id="rId56"/>
    <p:sldId id="423" r:id="rId57"/>
    <p:sldId id="424" r:id="rId58"/>
    <p:sldId id="425" r:id="rId59"/>
    <p:sldId id="426" r:id="rId60"/>
    <p:sldId id="427" r:id="rId61"/>
    <p:sldId id="416" r:id="rId62"/>
    <p:sldId id="434" r:id="rId63"/>
    <p:sldId id="436" r:id="rId64"/>
    <p:sldId id="437" r:id="rId65"/>
    <p:sldId id="438" r:id="rId66"/>
    <p:sldId id="418" r:id="rId67"/>
    <p:sldId id="419" r:id="rId68"/>
  </p:sldIdLst>
  <p:sldSz cx="9144000" cy="6858000" type="screen4x3"/>
  <p:notesSz cx="6858000" cy="9144000"/>
  <p:defaultTextStyle>
    <a:defPPr>
      <a:defRPr lang="ko-KR"/>
    </a:defPPr>
    <a:lvl1pPr algn="l" rtl="0" fontAlgn="base" latinLnBrk="1">
      <a:spcBef>
        <a:spcPct val="0"/>
      </a:spcBef>
      <a:spcAft>
        <a:spcPct val="0"/>
      </a:spcAft>
      <a:defRPr kumimoji="1" sz="1200" kern="1200">
        <a:solidFill>
          <a:schemeClr val="tx1"/>
        </a:solidFill>
        <a:latin typeface="굴림" charset="-127"/>
        <a:ea typeface="굴림" charset="-127"/>
        <a:cs typeface="+mn-cs"/>
      </a:defRPr>
    </a:lvl1pPr>
    <a:lvl2pPr marL="457200" algn="l" rtl="0" fontAlgn="base" latinLnBrk="1">
      <a:spcBef>
        <a:spcPct val="0"/>
      </a:spcBef>
      <a:spcAft>
        <a:spcPct val="0"/>
      </a:spcAft>
      <a:defRPr kumimoji="1" sz="1200" kern="1200">
        <a:solidFill>
          <a:schemeClr val="tx1"/>
        </a:solidFill>
        <a:latin typeface="굴림" charset="-127"/>
        <a:ea typeface="굴림" charset="-127"/>
        <a:cs typeface="+mn-cs"/>
      </a:defRPr>
    </a:lvl2pPr>
    <a:lvl3pPr marL="914400" algn="l" rtl="0" fontAlgn="base" latinLnBrk="1">
      <a:spcBef>
        <a:spcPct val="0"/>
      </a:spcBef>
      <a:spcAft>
        <a:spcPct val="0"/>
      </a:spcAft>
      <a:defRPr kumimoji="1" sz="1200"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sz="1200"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sz="1200" kern="1200">
        <a:solidFill>
          <a:schemeClr val="tx1"/>
        </a:solidFill>
        <a:latin typeface="굴림" charset="-127"/>
        <a:ea typeface="굴림" charset="-127"/>
        <a:cs typeface="+mn-cs"/>
      </a:defRPr>
    </a:lvl5pPr>
    <a:lvl6pPr marL="2286000" algn="l" defTabSz="914400" rtl="0" eaLnBrk="1" latinLnBrk="1" hangingPunct="1">
      <a:defRPr kumimoji="1" sz="1200" kern="1200">
        <a:solidFill>
          <a:schemeClr val="tx1"/>
        </a:solidFill>
        <a:latin typeface="굴림" charset="-127"/>
        <a:ea typeface="굴림" charset="-127"/>
        <a:cs typeface="+mn-cs"/>
      </a:defRPr>
    </a:lvl6pPr>
    <a:lvl7pPr marL="2743200" algn="l" defTabSz="914400" rtl="0" eaLnBrk="1" latinLnBrk="1" hangingPunct="1">
      <a:defRPr kumimoji="1" sz="1200" kern="1200">
        <a:solidFill>
          <a:schemeClr val="tx1"/>
        </a:solidFill>
        <a:latin typeface="굴림" charset="-127"/>
        <a:ea typeface="굴림" charset="-127"/>
        <a:cs typeface="+mn-cs"/>
      </a:defRPr>
    </a:lvl7pPr>
    <a:lvl8pPr marL="3200400" algn="l" defTabSz="914400" rtl="0" eaLnBrk="1" latinLnBrk="1" hangingPunct="1">
      <a:defRPr kumimoji="1" sz="1200" kern="1200">
        <a:solidFill>
          <a:schemeClr val="tx1"/>
        </a:solidFill>
        <a:latin typeface="굴림" charset="-127"/>
        <a:ea typeface="굴림" charset="-127"/>
        <a:cs typeface="+mn-cs"/>
      </a:defRPr>
    </a:lvl8pPr>
    <a:lvl9pPr marL="3657600" algn="l" defTabSz="914400" rtl="0" eaLnBrk="1" latinLnBrk="1" hangingPunct="1">
      <a:defRPr kumimoji="1" sz="1200" kern="1200">
        <a:solidFill>
          <a:schemeClr val="tx1"/>
        </a:solidFill>
        <a:latin typeface="굴림" charset="-127"/>
        <a:ea typeface="굴림" charset="-127"/>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740000"/>
    <a:srgbClr val="640000"/>
    <a:srgbClr val="FE1D2A"/>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p:restoredTop sz="94660"/>
  </p:normalViewPr>
  <p:slideViewPr>
    <p:cSldViewPr snapToObjects="1">
      <p:cViewPr varScale="1">
        <p:scale>
          <a:sx n="97" d="100"/>
          <a:sy n="97" d="100"/>
        </p:scale>
        <p:origin x="-34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a:latin typeface="굴림" pitchFamily="16" charset="-127"/>
                <a:ea typeface="굴림" pitchFamily="16" charset="-127"/>
              </a:defRPr>
            </a:lvl1pPr>
          </a:lstStyle>
          <a:p>
            <a:pPr>
              <a:defRPr/>
            </a:pPr>
            <a:endParaRPr lang="ko-KR"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a:latin typeface="굴림" pitchFamily="16" charset="-127"/>
                <a:ea typeface="굴림" pitchFamily="16" charset="-127"/>
              </a:defRPr>
            </a:lvl1pPr>
          </a:lstStyle>
          <a:p>
            <a:pPr>
              <a:defRPr/>
            </a:pPr>
            <a:fld id="{0654F944-07B0-48E1-A2BF-D25B97E6EBC3}" type="datetime1">
              <a:rPr lang="ko-KR" altLang="en-US"/>
              <a:pPr>
                <a:defRPr/>
              </a:pPr>
              <a:t>10/18/18</a:t>
            </a:fld>
            <a:endParaRPr lang="en-US" altLang="ko-KR"/>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a:latin typeface="굴림" pitchFamily="16" charset="-127"/>
                <a:ea typeface="굴림" pitchFamily="16" charset="-127"/>
              </a:defRPr>
            </a:lvl1pPr>
          </a:lstStyle>
          <a:p>
            <a:pPr>
              <a:defRPr/>
            </a:pPr>
            <a:endParaRPr lang="ko-KR"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latin typeface="굴림" pitchFamily="16" charset="-127"/>
                <a:ea typeface="굴림" pitchFamily="16" charset="-127"/>
              </a:defRPr>
            </a:lvl1pPr>
          </a:lstStyle>
          <a:p>
            <a:pPr>
              <a:defRPr/>
            </a:pPr>
            <a:fld id="{061860D6-87BB-414A-B747-540AE2FC7A86}" type="slidenum">
              <a:rPr lang="en-US" altLang="ko-KR"/>
              <a:pPr>
                <a:defRPr/>
              </a:pPr>
              <a:t>‹#›</a:t>
            </a:fld>
            <a:endParaRPr lang="en-US" altLang="ko-KR"/>
          </a:p>
        </p:txBody>
      </p:sp>
    </p:spTree>
    <p:extLst>
      <p:ext uri="{BB962C8B-B14F-4D97-AF65-F5344CB8AC3E}">
        <p14:creationId xmlns:p14="http://schemas.microsoft.com/office/powerpoint/2010/main" val="17819092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a:latin typeface="굴림" pitchFamily="16" charset="-127"/>
                <a:ea typeface="굴림" pitchFamily="16" charset="-127"/>
              </a:defRPr>
            </a:lvl1pPr>
          </a:lstStyle>
          <a:p>
            <a:pPr>
              <a:defRPr/>
            </a:pPr>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a:latin typeface="굴림" pitchFamily="16" charset="-127"/>
                <a:ea typeface="굴림" pitchFamily="16" charset="-127"/>
              </a:defRPr>
            </a:lvl1pPr>
          </a:lstStyle>
          <a:p>
            <a:pPr>
              <a:defRPr/>
            </a:pPr>
            <a:fld id="{DEE57D6F-5A6A-4CD9-AA3D-2F34751FB41A}" type="datetime1">
              <a:rPr lang="ko-KR" altLang="en-US"/>
              <a:pPr>
                <a:defRPr/>
              </a:pPr>
              <a:t>10/18/18</a:t>
            </a:fld>
            <a:endParaRPr lang="en-US" altLang="ko-K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ko-KR" alt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ko-KR" noProof="0"/>
              <a:t>Click to edit Master text styles</a:t>
            </a:r>
          </a:p>
          <a:p>
            <a:pPr lvl="1"/>
            <a:r>
              <a:rPr lang="en-US" altLang="ko-KR" noProof="0"/>
              <a:t>Second level</a:t>
            </a:r>
          </a:p>
          <a:p>
            <a:pPr lvl="2"/>
            <a:r>
              <a:rPr lang="en-US" altLang="ko-KR" noProof="0"/>
              <a:t>Third level</a:t>
            </a:r>
          </a:p>
          <a:p>
            <a:pPr lvl="3"/>
            <a:r>
              <a:rPr lang="en-US" altLang="ko-KR" noProof="0"/>
              <a:t>Fourth level</a:t>
            </a:r>
          </a:p>
          <a:p>
            <a:pPr lvl="4"/>
            <a:r>
              <a:rPr lang="en-US" altLang="ko-KR" noProof="0"/>
              <a:t>Fifth level</a:t>
            </a:r>
            <a:endParaRPr lang="ko-KR" alt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a:latin typeface="굴림" pitchFamily="16" charset="-127"/>
                <a:ea typeface="굴림" pitchFamily="16" charset="-127"/>
              </a:defRPr>
            </a:lvl1pPr>
          </a:lstStyle>
          <a:p>
            <a:pPr>
              <a:defRPr/>
            </a:pPr>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latin typeface="굴림" pitchFamily="16" charset="-127"/>
                <a:ea typeface="굴림" pitchFamily="16" charset="-127"/>
              </a:defRPr>
            </a:lvl1pPr>
          </a:lstStyle>
          <a:p>
            <a:pPr>
              <a:defRPr/>
            </a:pPr>
            <a:fld id="{A45CC58D-1A49-4C75-8147-F69A3A5B744E}" type="slidenum">
              <a:rPr lang="en-US" altLang="ko-KR"/>
              <a:pPr>
                <a:defRPr/>
              </a:pPr>
              <a:t>‹#›</a:t>
            </a:fld>
            <a:endParaRPr lang="en-US" altLang="ko-KR"/>
          </a:p>
        </p:txBody>
      </p:sp>
    </p:spTree>
    <p:extLst>
      <p:ext uri="{BB962C8B-B14F-4D97-AF65-F5344CB8AC3E}">
        <p14:creationId xmlns:p14="http://schemas.microsoft.com/office/powerpoint/2010/main" val="3782396073"/>
      </p:ext>
    </p:extLst>
  </p:cSld>
  <p:clrMap bg1="lt1" tx1="dk1" bg2="lt2" tx2="dk2" accent1="accent1" accent2="accent2" accent3="accent3" accent4="accent4" accent5="accent5" accent6="accent6" hlink="hlink" folHlink="folHlink"/>
  <p:hf hdr="0" ftr="0" dt="0"/>
  <p:notesStyle>
    <a:lvl1pPr algn="l" rtl="0" eaLnBrk="0" fontAlgn="base" latinLnBrk="1" hangingPunct="0">
      <a:spcBef>
        <a:spcPct val="30000"/>
      </a:spcBef>
      <a:spcAft>
        <a:spcPct val="0"/>
      </a:spcAft>
      <a:defRPr sz="1200" kern="1200">
        <a:solidFill>
          <a:schemeClr val="tx1"/>
        </a:solidFill>
        <a:latin typeface="+mn-lt"/>
        <a:ea typeface="+mn-ea"/>
        <a:cs typeface="맑은 고딕"/>
      </a:defRPr>
    </a:lvl1pPr>
    <a:lvl2pPr marL="457200" algn="l" rtl="0" eaLnBrk="0" fontAlgn="base" latinLnBrk="1" hangingPunct="0">
      <a:spcBef>
        <a:spcPct val="30000"/>
      </a:spcBef>
      <a:spcAft>
        <a:spcPct val="0"/>
      </a:spcAft>
      <a:defRPr sz="1200" kern="1200">
        <a:solidFill>
          <a:schemeClr val="tx1"/>
        </a:solidFill>
        <a:latin typeface="+mn-lt"/>
        <a:ea typeface="+mn-ea"/>
        <a:cs typeface="맑은 고딕"/>
      </a:defRPr>
    </a:lvl2pPr>
    <a:lvl3pPr marL="914400" algn="l" rtl="0" eaLnBrk="0" fontAlgn="base" latinLnBrk="1" hangingPunct="0">
      <a:spcBef>
        <a:spcPct val="30000"/>
      </a:spcBef>
      <a:spcAft>
        <a:spcPct val="0"/>
      </a:spcAft>
      <a:defRPr sz="1200" kern="1200">
        <a:solidFill>
          <a:schemeClr val="tx1"/>
        </a:solidFill>
        <a:latin typeface="+mn-lt"/>
        <a:ea typeface="+mn-ea"/>
        <a:cs typeface="맑은 고딕"/>
      </a:defRPr>
    </a:lvl3pPr>
    <a:lvl4pPr marL="1371600" algn="l" rtl="0" eaLnBrk="0" fontAlgn="base" latinLnBrk="1" hangingPunct="0">
      <a:spcBef>
        <a:spcPct val="30000"/>
      </a:spcBef>
      <a:spcAft>
        <a:spcPct val="0"/>
      </a:spcAft>
      <a:defRPr sz="1200" kern="1200">
        <a:solidFill>
          <a:schemeClr val="tx1"/>
        </a:solidFill>
        <a:latin typeface="+mn-lt"/>
        <a:ea typeface="+mn-ea"/>
        <a:cs typeface="맑은 고딕"/>
      </a:defRPr>
    </a:lvl4pPr>
    <a:lvl5pPr marL="1828800" algn="l" rtl="0" eaLnBrk="0" fontAlgn="base" latinLnBrk="1" hangingPunct="0">
      <a:spcBef>
        <a:spcPct val="30000"/>
      </a:spcBef>
      <a:spcAft>
        <a:spcPct val="0"/>
      </a:spcAft>
      <a:defRPr sz="1200" kern="1200">
        <a:solidFill>
          <a:schemeClr val="tx1"/>
        </a:solidFill>
        <a:latin typeface="+mn-lt"/>
        <a:ea typeface="+mn-ea"/>
        <a:cs typeface="맑은 고딕"/>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eaLnBrk="1" hangingPunct="1">
              <a:spcBef>
                <a:spcPct val="0"/>
              </a:spcBef>
            </a:pPr>
            <a:endParaRPr lang="ko-KR" altLang="en-US" dirty="0"/>
          </a:p>
        </p:txBody>
      </p:sp>
      <p:sp>
        <p:nvSpPr>
          <p:cNvPr id="14340" name="Slide Number Placeholder 3"/>
          <p:cNvSpPr>
            <a:spLocks noGrp="1"/>
          </p:cNvSpPr>
          <p:nvPr>
            <p:ph type="sldNum" sz="quarter" idx="5"/>
          </p:nvPr>
        </p:nvSpPr>
        <p:spPr bwMode="auto">
          <a:noFill/>
          <a:ln>
            <a:miter lim="800000"/>
            <a:headEnd/>
            <a:tailEnd/>
          </a:ln>
        </p:spPr>
        <p:txBody>
          <a:bodyPr/>
          <a:lstStyle/>
          <a:p>
            <a:fld id="{EEB2EE42-DDCD-4720-9DB2-C44A036CCDF8}" type="slidenum">
              <a:rPr lang="en-US" altLang="ko-KR" smtClean="0">
                <a:latin typeface="굴림" charset="-127"/>
                <a:ea typeface="굴림" charset="-127"/>
              </a:rPr>
              <a:pPr/>
              <a:t>1</a:t>
            </a:fld>
            <a:endParaRPr lang="en-US" altLang="ko-KR">
              <a:latin typeface="굴림" charset="-127"/>
              <a:ea typeface="굴림" charset="-127"/>
            </a:endParaRPr>
          </a:p>
        </p:txBody>
      </p:sp>
    </p:spTree>
    <p:extLst>
      <p:ext uri="{BB962C8B-B14F-4D97-AF65-F5344CB8AC3E}">
        <p14:creationId xmlns:p14="http://schemas.microsoft.com/office/powerpoint/2010/main" val="343286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10</a:t>
            </a:fld>
            <a:endParaRPr lang="en-US" altLang="ko-KR">
              <a:latin typeface="굴림" charset="-127"/>
              <a:ea typeface="굴림" charset="-127"/>
            </a:endParaRPr>
          </a:p>
        </p:txBody>
      </p:sp>
    </p:spTree>
    <p:extLst>
      <p:ext uri="{BB962C8B-B14F-4D97-AF65-F5344CB8AC3E}">
        <p14:creationId xmlns:p14="http://schemas.microsoft.com/office/powerpoint/2010/main" val="407145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11</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12</a:t>
            </a:fld>
            <a:endParaRPr lang="en-US" altLang="ko-KR">
              <a:latin typeface="굴림" charset="-127"/>
              <a:ea typeface="굴림" charset="-127"/>
            </a:endParaRPr>
          </a:p>
        </p:txBody>
      </p:sp>
    </p:spTree>
    <p:extLst>
      <p:ext uri="{BB962C8B-B14F-4D97-AF65-F5344CB8AC3E}">
        <p14:creationId xmlns:p14="http://schemas.microsoft.com/office/powerpoint/2010/main" val="174354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13</a:t>
            </a:fld>
            <a:endParaRPr lang="en-US" altLang="ko-KR">
              <a:latin typeface="굴림" charset="-127"/>
              <a:ea typeface="굴림" charset="-127"/>
            </a:endParaRPr>
          </a:p>
        </p:txBody>
      </p:sp>
    </p:spTree>
    <p:extLst>
      <p:ext uri="{BB962C8B-B14F-4D97-AF65-F5344CB8AC3E}">
        <p14:creationId xmlns:p14="http://schemas.microsoft.com/office/powerpoint/2010/main" val="166908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14</a:t>
            </a:fld>
            <a:endParaRPr lang="en-US" altLang="ko-KR">
              <a:latin typeface="굴림" charset="-127"/>
              <a:ea typeface="굴림" charset="-127"/>
            </a:endParaRPr>
          </a:p>
        </p:txBody>
      </p:sp>
    </p:spTree>
    <p:extLst>
      <p:ext uri="{BB962C8B-B14F-4D97-AF65-F5344CB8AC3E}">
        <p14:creationId xmlns:p14="http://schemas.microsoft.com/office/powerpoint/2010/main" val="426737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15</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16</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17</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19</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20</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21</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22</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23</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24</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25</a:t>
            </a:fld>
            <a:endParaRPr lang="en-US" altLang="ko-KR">
              <a:latin typeface="굴림" charset="-127"/>
              <a:ea typeface="굴림" charset="-127"/>
            </a:endParaRPr>
          </a:p>
        </p:txBody>
      </p:sp>
    </p:spTree>
    <p:extLst>
      <p:ext uri="{BB962C8B-B14F-4D97-AF65-F5344CB8AC3E}">
        <p14:creationId xmlns:p14="http://schemas.microsoft.com/office/powerpoint/2010/main" val="318455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26</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27</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28</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29</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30</a:t>
            </a:fld>
            <a:endParaRPr lang="en-US" altLang="ko-KR">
              <a:latin typeface="굴림" charset="-127"/>
              <a:ea typeface="굴림" charset="-127"/>
            </a:endParaRPr>
          </a:p>
        </p:txBody>
      </p:sp>
    </p:spTree>
    <p:extLst>
      <p:ext uri="{BB962C8B-B14F-4D97-AF65-F5344CB8AC3E}">
        <p14:creationId xmlns:p14="http://schemas.microsoft.com/office/powerpoint/2010/main" val="284431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dirty="0"/>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31</a:t>
            </a:fld>
            <a:endParaRPr lang="en-US" altLang="ko-KR">
              <a:latin typeface="굴림" charset="-127"/>
              <a:ea typeface="굴림" charset="-127"/>
            </a:endParaRPr>
          </a:p>
        </p:txBody>
      </p:sp>
    </p:spTree>
    <p:extLst>
      <p:ext uri="{BB962C8B-B14F-4D97-AF65-F5344CB8AC3E}">
        <p14:creationId xmlns:p14="http://schemas.microsoft.com/office/powerpoint/2010/main" val="2844312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32</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33</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34</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35</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36</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37</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38</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39</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40</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41</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42</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43</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44</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45</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46</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47</a:t>
            </a:fld>
            <a:endParaRPr lang="en-US" altLang="ko-KR">
              <a:latin typeface="굴림" charset="-127"/>
              <a:ea typeface="굴림" charset="-127"/>
            </a:endParaRPr>
          </a:p>
        </p:txBody>
      </p:sp>
    </p:spTree>
    <p:extLst>
      <p:ext uri="{BB962C8B-B14F-4D97-AF65-F5344CB8AC3E}">
        <p14:creationId xmlns:p14="http://schemas.microsoft.com/office/powerpoint/2010/main" val="3689012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48</a:t>
            </a:fld>
            <a:endParaRPr lang="en-US" altLang="ko-KR">
              <a:latin typeface="굴림" charset="-127"/>
              <a:ea typeface="굴림" charset="-127"/>
            </a:endParaRPr>
          </a:p>
        </p:txBody>
      </p:sp>
    </p:spTree>
    <p:extLst>
      <p:ext uri="{BB962C8B-B14F-4D97-AF65-F5344CB8AC3E}">
        <p14:creationId xmlns:p14="http://schemas.microsoft.com/office/powerpoint/2010/main" val="3184555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49</a:t>
            </a:fld>
            <a:endParaRPr lang="en-US" altLang="ko-KR">
              <a:latin typeface="굴림" charset="-127"/>
              <a:ea typeface="굴림" charset="-127"/>
            </a:endParaRPr>
          </a:p>
        </p:txBody>
      </p:sp>
    </p:spTree>
    <p:extLst>
      <p:ext uri="{BB962C8B-B14F-4D97-AF65-F5344CB8AC3E}">
        <p14:creationId xmlns:p14="http://schemas.microsoft.com/office/powerpoint/2010/main" val="3184555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50</a:t>
            </a:fld>
            <a:endParaRPr lang="en-US" altLang="ko-KR">
              <a:latin typeface="굴림" charset="-127"/>
              <a:ea typeface="굴림" charset="-127"/>
            </a:endParaRPr>
          </a:p>
        </p:txBody>
      </p:sp>
    </p:spTree>
    <p:extLst>
      <p:ext uri="{BB962C8B-B14F-4D97-AF65-F5344CB8AC3E}">
        <p14:creationId xmlns:p14="http://schemas.microsoft.com/office/powerpoint/2010/main" val="318455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51</a:t>
            </a:fld>
            <a:endParaRPr lang="en-US" altLang="ko-KR">
              <a:latin typeface="굴림" charset="-127"/>
              <a:ea typeface="굴림" charset="-127"/>
            </a:endParaRPr>
          </a:p>
        </p:txBody>
      </p:sp>
    </p:spTree>
    <p:extLst>
      <p:ext uri="{BB962C8B-B14F-4D97-AF65-F5344CB8AC3E}">
        <p14:creationId xmlns:p14="http://schemas.microsoft.com/office/powerpoint/2010/main" val="3184555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52</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53</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54</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55</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56</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57</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58</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59</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60</a:t>
            </a:fld>
            <a:endParaRPr lang="en-US" altLang="ko-KR">
              <a:latin typeface="굴림" charset="-127"/>
              <a:ea typeface="굴림" charset="-127"/>
            </a:endParaRPr>
          </a:p>
        </p:txBody>
      </p:sp>
    </p:spTree>
    <p:extLst>
      <p:ext uri="{BB962C8B-B14F-4D97-AF65-F5344CB8AC3E}">
        <p14:creationId xmlns:p14="http://schemas.microsoft.com/office/powerpoint/2010/main" val="387582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61</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62</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63</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64</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65</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66</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67</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dirty="0"/>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7</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8</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ko-KR"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579D1DC1-D381-4D61-AB98-64A37A64F8C7}" type="slidenum">
              <a:rPr lang="en-US" altLang="ko-KR" smtClean="0">
                <a:latin typeface="굴림" charset="-127"/>
                <a:ea typeface="굴림" charset="-127"/>
              </a:rPr>
              <a:pPr/>
              <a:t>9</a:t>
            </a:fld>
            <a:endParaRPr lang="en-US" altLang="ko-KR">
              <a:latin typeface="굴림" charset="-127"/>
              <a:ea typeface="굴림" charset="-127"/>
            </a:endParaRPr>
          </a:p>
        </p:txBody>
      </p:sp>
    </p:spTree>
    <p:extLst>
      <p:ext uri="{BB962C8B-B14F-4D97-AF65-F5344CB8AC3E}">
        <p14:creationId xmlns:p14="http://schemas.microsoft.com/office/powerpoint/2010/main" val="29512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DA7799A1-B8CF-4EDE-B0B3-41EC0B136F88}"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3165EB4E-D5F6-42C3-A5E7-3A026DD01461}"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9A134D69-7069-4D49-8CE7-4EACD433F2F4}"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D16104B9-CC84-40E4-8DDE-A2A33A286290}"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344FCC55-5E4B-4813-BB37-F07D8CBDF010}"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ABB54FE0-7D72-4C93-9BFB-1D50FA7B4572}"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9DC9E6F3-0E8B-43D5-92C6-844F4D92CDF7}"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6943F157-7600-4669-A6C7-C6828991B6E5}"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E3E42C6F-2B59-45EF-AA17-44AB77B5EFEB}"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DED60471-54E0-4B99-92ED-F13562A3515C}"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0336C5D0-4782-45F1-B525-FF83E2EF7B0C}"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굴림" pitchFamily="16" charset="-127"/>
                <a:ea typeface="굴림" pitchFamily="16" charset="-127"/>
              </a:defRPr>
            </a:lvl1pPr>
          </a:lstStyle>
          <a:p>
            <a:pPr>
              <a:defRPr/>
            </a:pPr>
            <a:endParaRPr lang="en-US"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굴림" pitchFamily="16" charset="-127"/>
                <a:ea typeface="굴림" pitchFamily="16" charset="-127"/>
              </a:defRPr>
            </a:lvl1pPr>
          </a:lstStyle>
          <a:p>
            <a:pPr>
              <a:defRPr/>
            </a:pPr>
            <a:endParaRPr lang="en-US" altLang="ko-K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굴림" pitchFamily="16" charset="-127"/>
                <a:ea typeface="굴림" pitchFamily="16" charset="-127"/>
              </a:defRPr>
            </a:lvl1pPr>
          </a:lstStyle>
          <a:p>
            <a:pPr>
              <a:defRPr/>
            </a:pPr>
            <a:fld id="{C02BE7AB-229D-416F-8418-CBA2D3AABF71}"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굴림" pitchFamily="16" charset="0"/>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cs typeface="굴림" pitchFamily="16" charset="0"/>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cs typeface="굴림" pitchFamily="16" charset="0"/>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cs typeface="굴림" pitchFamily="16" charset="0"/>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cs typeface="굴림" pitchFamily="16" charset="0"/>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굴림" pitchFamily="16" charset="0"/>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cs typeface="굴림" pitchFamily="16" charset="0"/>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cs typeface="굴림" pitchFamily="16" charset="0"/>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cs typeface="굴림" pitchFamily="16" charset="0"/>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cs typeface="굴림" pitchFamily="16" charset="0"/>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hyperlink" Target="mailto:chunghielee.kbf@gmail.com" TargetMode="External"/><Relationship Id="rId4" Type="http://schemas.openxmlformats.org/officeDocument/2006/relationships/hyperlink" Target="https://www.facebook.com/chunghie.lee.3" TargetMode="External"/><Relationship Id="rId5" Type="http://schemas.openxmlformats.org/officeDocument/2006/relationships/hyperlink" Target="https://www.facebook.com/beyondbojagi/" TargetMode="External"/><Relationship Id="rId6" Type="http://schemas.openxmlformats.org/officeDocument/2006/relationships/image" Target="../media/image6.jpeg"/><Relationship Id="rId7" Type="http://schemas.openxmlformats.org/officeDocument/2006/relationships/hyperlink" Target="http://www.beyond.above.com/"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88.jpe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hyperlink" Target="mailto:info@theclementecenter.org" TargetMode="External"/><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88.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5" Type="http://schemas.openxmlformats.org/officeDocument/2006/relationships/image" Target="../media/image111.jpeg"/><Relationship Id="rId6" Type="http://schemas.openxmlformats.org/officeDocument/2006/relationships/image" Target="../media/image112.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127.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8" Type="http://schemas.openxmlformats.org/officeDocument/2006/relationships/image" Target="../media/image140.jpeg"/><Relationship Id="rId9" Type="http://schemas.openxmlformats.org/officeDocument/2006/relationships/image" Target="../media/image141.jpeg"/><Relationship Id="rId10" Type="http://schemas.openxmlformats.org/officeDocument/2006/relationships/image" Target="../media/image142.jpe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heyri.ne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jpeg"/><Relationship Id="rId7" Type="http://schemas.openxmlformats.org/officeDocument/2006/relationships/image" Target="../media/image148.jpe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52.jpe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5" Type="http://schemas.openxmlformats.org/officeDocument/2006/relationships/image" Target="../media/image155.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7.jpe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57.jpeg"/><Relationship Id="rId6" Type="http://schemas.openxmlformats.org/officeDocument/2006/relationships/image" Target="../media/image161.jpeg"/><Relationship Id="rId7" Type="http://schemas.openxmlformats.org/officeDocument/2006/relationships/image" Target="../media/image162.jpe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hyperlink" Target="mailto:hanpakim@naver.com" TargetMode="External"/><Relationship Id="rId4" Type="http://schemas.openxmlformats.org/officeDocument/2006/relationships/hyperlink" Target="mailto:gangks@hotmail.com" TargetMode="External"/><Relationship Id="rId5" Type="http://schemas.openxmlformats.org/officeDocument/2006/relationships/image" Target="../media/image163.jpeg"/><Relationship Id="rId6" Type="http://schemas.openxmlformats.org/officeDocument/2006/relationships/image" Target="../media/image164.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hyperlink" Target="mailto:raijoki@gmail.com" TargetMode="External"/><Relationship Id="rId4" Type="http://schemas.openxmlformats.org/officeDocument/2006/relationships/image" Target="../media/image165.jpe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수지\2018 KBF\홍보물\new logo.jpg"/>
          <p:cNvPicPr>
            <a:picLocks noChangeAspect="1" noChangeArrowheads="1"/>
          </p:cNvPicPr>
          <p:nvPr/>
        </p:nvPicPr>
        <p:blipFill>
          <a:blip r:embed="rId3" cstate="print"/>
          <a:srcRect/>
          <a:stretch>
            <a:fillRect/>
          </a:stretch>
        </p:blipFill>
        <p:spPr bwMode="auto">
          <a:xfrm>
            <a:off x="5822463" y="0"/>
            <a:ext cx="3321537" cy="6848416"/>
          </a:xfrm>
          <a:prstGeom prst="rect">
            <a:avLst/>
          </a:prstGeom>
          <a:noFill/>
        </p:spPr>
      </p:pic>
      <p:sp>
        <p:nvSpPr>
          <p:cNvPr id="4" name="TextBox 3"/>
          <p:cNvSpPr txBox="1"/>
          <p:nvPr/>
        </p:nvSpPr>
        <p:spPr>
          <a:xfrm>
            <a:off x="285720" y="117693"/>
            <a:ext cx="6429420" cy="6586418"/>
          </a:xfrm>
          <a:prstGeom prst="rect">
            <a:avLst/>
          </a:prstGeom>
          <a:noFill/>
        </p:spPr>
        <p:txBody>
          <a:bodyPr wrap="square" rtlCol="0">
            <a:spAutoFit/>
          </a:bodyPr>
          <a:lstStyle/>
          <a:p>
            <a:r>
              <a:rPr lang="en-US" altLang="ko-KR" sz="5400" dirty="0">
                <a:latin typeface="HY크리스탈M" pitchFamily="18" charset="-127"/>
                <a:ea typeface="HY크리스탈M" pitchFamily="18" charset="-127"/>
              </a:rPr>
              <a:t>KBF</a:t>
            </a:r>
          </a:p>
          <a:p>
            <a:r>
              <a:rPr lang="en-US" altLang="ko-KR" sz="5400" dirty="0">
                <a:latin typeface="HY크리스탈M" pitchFamily="18" charset="-127"/>
                <a:ea typeface="HY크리스탈M" pitchFamily="18" charset="-127"/>
              </a:rPr>
              <a:t>2012</a:t>
            </a:r>
          </a:p>
          <a:p>
            <a:r>
              <a:rPr lang="en-US" altLang="ko-KR" sz="5400" dirty="0">
                <a:latin typeface="HY크리스탈M" pitchFamily="18" charset="-127"/>
                <a:ea typeface="HY크리스탈M" pitchFamily="18" charset="-127"/>
              </a:rPr>
              <a:t>2014</a:t>
            </a:r>
          </a:p>
          <a:p>
            <a:r>
              <a:rPr lang="en-US" altLang="ko-KR" sz="5400" dirty="0">
                <a:latin typeface="HY크리스탈M" pitchFamily="18" charset="-127"/>
                <a:ea typeface="HY크리스탈M" pitchFamily="18" charset="-127"/>
              </a:rPr>
              <a:t>2016</a:t>
            </a:r>
          </a:p>
          <a:p>
            <a:r>
              <a:rPr lang="en-US" altLang="ko-KR" sz="5400" dirty="0">
                <a:latin typeface="HY크리스탈M" pitchFamily="18" charset="-127"/>
                <a:ea typeface="HY크리스탈M" pitchFamily="18" charset="-127"/>
              </a:rPr>
              <a:t>2018</a:t>
            </a:r>
          </a:p>
          <a:p>
            <a:endParaRPr lang="en-US" altLang="ko-KR" sz="2000" dirty="0">
              <a:latin typeface="HY크리스탈M" pitchFamily="18" charset="-127"/>
              <a:ea typeface="HY크리스탈M" pitchFamily="18" charset="-127"/>
            </a:endParaRPr>
          </a:p>
          <a:p>
            <a:endParaRPr lang="en-US" altLang="ko-KR" sz="6000" dirty="0">
              <a:latin typeface="HY크리스탈M" pitchFamily="18" charset="-127"/>
              <a:ea typeface="HY크리스탈M" pitchFamily="18" charset="-127"/>
            </a:endParaRPr>
          </a:p>
          <a:p>
            <a:endParaRPr lang="en-US" altLang="ko-KR" sz="3600" dirty="0">
              <a:latin typeface="HY크리스탈M" pitchFamily="18" charset="-127"/>
              <a:ea typeface="HY크리스탈M" pitchFamily="18" charset="-127"/>
            </a:endParaRPr>
          </a:p>
          <a:p>
            <a:r>
              <a:rPr lang="en-US" altLang="ko-KR" sz="3600" dirty="0">
                <a:latin typeface="HY크리스탈M" pitchFamily="18" charset="-127"/>
                <a:ea typeface="HY크리스탈M" pitchFamily="18" charset="-127"/>
              </a:rPr>
              <a:t>KOREA BOJAGI FORUM</a:t>
            </a:r>
            <a:endParaRPr lang="ko-KR" altLang="en-US" sz="3600" dirty="0">
              <a:latin typeface="HY크리스탈M" pitchFamily="18" charset="-127"/>
              <a:ea typeface="HY크리스탈M" pitchFamily="18" charset="-127"/>
            </a:endParaRPr>
          </a:p>
        </p:txBody>
      </p:sp>
      <p:pic>
        <p:nvPicPr>
          <p:cNvPr id="1026" name="Picture 2" descr="C:\Users\user\Desktop\수지\2018 KBF\카탈로그\김영근집사님 calligraphy\KakaoTalk_20180510_102151271.jpg"/>
          <p:cNvPicPr>
            <a:picLocks noChangeAspect="1" noChangeArrowheads="1"/>
          </p:cNvPicPr>
          <p:nvPr/>
        </p:nvPicPr>
        <p:blipFill>
          <a:blip r:embed="rId4"/>
          <a:srcRect l="2516" t="46770" r="1892" b="15550"/>
          <a:stretch>
            <a:fillRect/>
          </a:stretch>
        </p:blipFill>
        <p:spPr bwMode="auto">
          <a:xfrm>
            <a:off x="285720" y="5072074"/>
            <a:ext cx="5429288" cy="931819"/>
          </a:xfrm>
          <a:prstGeom prst="rect">
            <a:avLst/>
          </a:prstGeom>
          <a:noFill/>
        </p:spPr>
      </p:pic>
      <p:pic>
        <p:nvPicPr>
          <p:cNvPr id="1027" name="Picture 3" descr="C:\Users\user\Desktop\수지\2018 KBF\카탈로그\카탈로그후원처\KBF old logo (without year).PNG"/>
          <p:cNvPicPr>
            <a:picLocks noChangeAspect="1" noChangeArrowheads="1"/>
          </p:cNvPicPr>
          <p:nvPr/>
        </p:nvPicPr>
        <p:blipFill>
          <a:blip r:embed="rId5" cstate="print"/>
          <a:srcRect/>
          <a:stretch>
            <a:fillRect/>
          </a:stretch>
        </p:blipFill>
        <p:spPr bwMode="auto">
          <a:xfrm>
            <a:off x="3929058" y="3505094"/>
            <a:ext cx="1120767" cy="1482181"/>
          </a:xfrm>
          <a:prstGeom prst="rect">
            <a:avLst/>
          </a:prstGeom>
          <a:noFill/>
        </p:spPr>
      </p:pic>
      <p:sp>
        <p:nvSpPr>
          <p:cNvPr id="7" name="직사각형 6"/>
          <p:cNvSpPr/>
          <p:nvPr/>
        </p:nvSpPr>
        <p:spPr bwMode="auto">
          <a:xfrm>
            <a:off x="8072462" y="6286520"/>
            <a:ext cx="428628" cy="5618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8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Six Paju</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Heyri</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Artists’ Village</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Galleries</a:t>
            </a: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525695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Exhibition View</a:t>
            </a:r>
          </a:p>
        </p:txBody>
      </p:sp>
      <p:sp>
        <p:nvSpPr>
          <p:cNvPr id="15" name="직사각형 5"/>
          <p:cNvSpPr>
            <a:spLocks noChangeArrowheads="1"/>
          </p:cNvSpPr>
          <p:nvPr/>
        </p:nvSpPr>
        <p:spPr bwMode="auto">
          <a:xfrm>
            <a:off x="899592" y="5013176"/>
            <a:ext cx="3550210" cy="481029"/>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Porcelain House Gallery</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View</a:t>
            </a:r>
            <a:r>
              <a:rPr lang="ko-KR" altLang="en-US" sz="900" dirty="0">
                <a:latin typeface="맑은 고딕" pitchFamily="50" charset="-127"/>
                <a:ea typeface="맑은 고딕" pitchFamily="50" charset="-127"/>
              </a:rPr>
              <a:t> </a:t>
            </a:r>
            <a:endParaRPr lang="en-US" altLang="ko-KR" sz="900" dirty="0">
              <a:latin typeface="맑은 고딕" pitchFamily="50" charset="-127"/>
              <a:ea typeface="맑은 고딕" pitchFamily="50" charset="-127"/>
            </a:endParaRPr>
          </a:p>
          <a:p>
            <a:pPr>
              <a:lnSpc>
                <a:spcPct val="150000"/>
              </a:lnSpc>
            </a:pP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Yeonhee</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Moon</a:t>
            </a:r>
            <a:endParaRPr lang="ko-KR" altLang="en-US" sz="900" dirty="0">
              <a:latin typeface="맑은 고딕" pitchFamily="50" charset="-127"/>
              <a:ea typeface="맑은 고딕" pitchFamily="50" charset="-127"/>
            </a:endParaRPr>
          </a:p>
        </p:txBody>
      </p:sp>
      <p:sp>
        <p:nvSpPr>
          <p:cNvPr id="14" name="직사각형 5"/>
          <p:cNvSpPr>
            <a:spLocks noChangeArrowheads="1"/>
          </p:cNvSpPr>
          <p:nvPr/>
        </p:nvSpPr>
        <p:spPr bwMode="auto">
          <a:xfrm>
            <a:off x="4860032" y="5021342"/>
            <a:ext cx="3926810" cy="481029"/>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Porcelain House </a:t>
            </a:r>
            <a:r>
              <a:rPr lang="en-US" altLang="ko-KR" sz="900" dirty="0" err="1">
                <a:latin typeface="맑은 고딕" pitchFamily="50" charset="-127"/>
                <a:ea typeface="맑은 고딕" pitchFamily="50" charset="-127"/>
              </a:rPr>
              <a:t>Gallery_SUNHA</a:t>
            </a:r>
            <a:r>
              <a:rPr lang="en-US" altLang="ko-KR" sz="900" dirty="0">
                <a:latin typeface="맑은 고딕" pitchFamily="50" charset="-127"/>
                <a:ea typeface="맑은 고딕" pitchFamily="50" charset="-127"/>
              </a:rPr>
              <a:t> HWANG(USA)</a:t>
            </a:r>
          </a:p>
          <a:p>
            <a:pPr>
              <a:lnSpc>
                <a:spcPct val="150000"/>
              </a:lnSpc>
            </a:pPr>
            <a:r>
              <a:rPr lang="en-US" altLang="ko-KR" sz="900" dirty="0">
                <a:latin typeface="맑은 고딕" pitchFamily="50" charset="-127"/>
                <a:ea typeface="맑은 고딕" pitchFamily="50" charset="-127"/>
              </a:rPr>
              <a:t>   </a:t>
            </a:r>
            <a:endParaRPr lang="ko-KR" altLang="en-US" sz="900" dirty="0">
              <a:latin typeface="맑은 고딕" pitchFamily="50" charset="-127"/>
              <a:ea typeface="맑은 고딕" pitchFamily="50" charset="-127"/>
            </a:endParaRPr>
          </a:p>
        </p:txBody>
      </p:sp>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54" y="1988840"/>
            <a:ext cx="3633296" cy="2988332"/>
          </a:xfrm>
          <a:prstGeom prst="rect">
            <a:avLst/>
          </a:prstGeom>
        </p:spPr>
      </p:pic>
      <p:sp>
        <p:nvSpPr>
          <p:cNvPr id="16" name="슬라이드 번호 개체 틀 15"/>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10</a:t>
            </a:fld>
            <a:endParaRPr lang="en-US" altLang="ko-KR" sz="900" dirty="0">
              <a:latin typeface="맑은 고딕" pitchFamily="50" charset="-127"/>
              <a:ea typeface="맑은 고딕" pitchFamily="50" charset="-127"/>
            </a:endParaRPr>
          </a:p>
        </p:txBody>
      </p:sp>
      <p:pic>
        <p:nvPicPr>
          <p:cNvPr id="11" name="그림 1" descr="Sunha Hwang-2.jpg"/>
          <p:cNvPicPr>
            <a:picLocks noChangeAspect="1"/>
          </p:cNvPicPr>
          <p:nvPr/>
        </p:nvPicPr>
        <p:blipFill>
          <a:blip r:embed="rId4" cstate="print"/>
          <a:stretch>
            <a:fillRect/>
          </a:stretch>
        </p:blipFill>
        <p:spPr>
          <a:xfrm>
            <a:off x="4860032" y="1988840"/>
            <a:ext cx="3677950" cy="2988332"/>
          </a:xfrm>
          <a:prstGeom prst="rect">
            <a:avLst/>
          </a:prstGeom>
        </p:spPr>
      </p:pic>
    </p:spTree>
    <p:extLst>
      <p:ext uri="{BB962C8B-B14F-4D97-AF65-F5344CB8AC3E}">
        <p14:creationId xmlns:p14="http://schemas.microsoft.com/office/powerpoint/2010/main" val="61989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71326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bg2">
                    <a:lumMod val="75000"/>
                  </a:schemeClr>
                </a:solidFill>
                <a:latin typeface="맑은 고딕" pitchFamily="50" charset="-127"/>
                <a:ea typeface="맑은 고딕" pitchFamily="50" charset="-127"/>
              </a:rPr>
              <a:t>&gt; 2014 KBF Overview</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 Six </a:t>
            </a:r>
            <a:r>
              <a:rPr lang="en-US" altLang="ko-KR" sz="1800" b="1" dirty="0" err="1">
                <a:solidFill>
                  <a:schemeClr val="bg2">
                    <a:lumMod val="75000"/>
                  </a:schemeClr>
                </a:solidFill>
                <a:latin typeface="맑은 고딕" pitchFamily="50" charset="-127"/>
                <a:ea typeface="맑은 고딕" pitchFamily="50" charset="-127"/>
              </a:rPr>
              <a:t>Jeju</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err="1">
                <a:solidFill>
                  <a:schemeClr val="bg2">
                    <a:lumMod val="75000"/>
                  </a:schemeClr>
                </a:solidFill>
                <a:latin typeface="맑은 고딕" pitchFamily="50" charset="-127"/>
                <a:ea typeface="맑은 고딕" pitchFamily="50" charset="-127"/>
              </a:rPr>
              <a:t>Jeoji</a:t>
            </a:r>
            <a:r>
              <a:rPr lang="en-US" altLang="ko-KR" sz="1800" b="1" dirty="0">
                <a:solidFill>
                  <a:schemeClr val="bg2">
                    <a:lumMod val="75000"/>
                  </a:schemeClr>
                </a:solidFill>
                <a:latin typeface="맑은 고딕" pitchFamily="50" charset="-127"/>
                <a:ea typeface="맑은 고딕" pitchFamily="50" charset="-127"/>
              </a:rPr>
              <a:t> Artists’ Village</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Galleries </a:t>
            </a:r>
          </a:p>
        </p:txBody>
      </p:sp>
      <p:sp>
        <p:nvSpPr>
          <p:cNvPr id="18" name="TextBox 17"/>
          <p:cNvSpPr txBox="1"/>
          <p:nvPr/>
        </p:nvSpPr>
        <p:spPr>
          <a:xfrm>
            <a:off x="4653673" y="1556792"/>
            <a:ext cx="4022783" cy="5142434"/>
          </a:xfrm>
          <a:prstGeom prst="rect">
            <a:avLst/>
          </a:prstGeom>
          <a:noFill/>
        </p:spPr>
        <p:txBody>
          <a:bodyPr wrap="square" rtlCol="0">
            <a:spAutoFit/>
          </a:bodyPr>
          <a:lstStyle/>
          <a:p>
            <a:pPr>
              <a:lnSpc>
                <a:spcPct val="200000"/>
              </a:lnSpc>
            </a:pPr>
            <a:r>
              <a:rPr lang="en-US" altLang="ko-KR" sz="1100" dirty="0">
                <a:latin typeface="맑은 고딕" pitchFamily="50" charset="-127"/>
                <a:ea typeface="맑은 고딕" pitchFamily="50" charset="-127"/>
              </a:rPr>
              <a:t>Date</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2014</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Aug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24(Sun) – Aug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28(Thu)</a:t>
            </a:r>
          </a:p>
          <a:p>
            <a:pPr>
              <a:lnSpc>
                <a:spcPct val="200000"/>
              </a:lnSpc>
            </a:pPr>
            <a:r>
              <a:rPr lang="en-US" altLang="ko-KR" sz="1100" dirty="0">
                <a:latin typeface="맑은 고딕" pitchFamily="50" charset="-127"/>
                <a:ea typeface="맑은 고딕" pitchFamily="50" charset="-127"/>
              </a:rPr>
              <a:t>Location</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r>
              <a:rPr lang="en-US" altLang="ko-KR" sz="1100" dirty="0" err="1">
                <a:solidFill>
                  <a:schemeClr val="bg2">
                    <a:lumMod val="75000"/>
                  </a:schemeClr>
                </a:solidFill>
                <a:latin typeface="맑은 고딕" pitchFamily="50" charset="-127"/>
                <a:ea typeface="맑은 고딕" pitchFamily="50" charset="-127"/>
              </a:rPr>
              <a:t>Jeju</a:t>
            </a:r>
            <a:r>
              <a:rPr lang="ko-KR" altLang="en-US" sz="1100" dirty="0">
                <a:solidFill>
                  <a:schemeClr val="bg2">
                    <a:lumMod val="75000"/>
                  </a:schemeClr>
                </a:solidFill>
                <a:latin typeface="맑은 고딕" pitchFamily="50" charset="-127"/>
                <a:ea typeface="맑은 고딕" pitchFamily="50" charset="-127"/>
              </a:rPr>
              <a:t> </a:t>
            </a:r>
            <a:r>
              <a:rPr lang="en-US" altLang="ko-KR" sz="1100" dirty="0" err="1">
                <a:solidFill>
                  <a:schemeClr val="bg2">
                    <a:lumMod val="75000"/>
                  </a:schemeClr>
                </a:solidFill>
                <a:latin typeface="맑은 고딕" pitchFamily="50" charset="-127"/>
                <a:ea typeface="맑은 고딕" pitchFamily="50" charset="-127"/>
              </a:rPr>
              <a:t>Jeoji</a:t>
            </a:r>
            <a:r>
              <a:rPr lang="en-US" altLang="ko-KR" sz="1100" dirty="0">
                <a:solidFill>
                  <a:schemeClr val="bg2">
                    <a:lumMod val="75000"/>
                  </a:schemeClr>
                </a:solidFill>
                <a:latin typeface="맑은 고딕" pitchFamily="50" charset="-127"/>
                <a:ea typeface="맑은 고딕" pitchFamily="50" charset="-127"/>
              </a:rPr>
              <a:t> Artists’ Village</a:t>
            </a:r>
            <a:r>
              <a:rPr lang="ko-KR" altLang="en-US" sz="1100" dirty="0">
                <a:solidFill>
                  <a:schemeClr val="bg2">
                    <a:lumMod val="75000"/>
                  </a:schemeClr>
                </a:solidFill>
                <a:latin typeface="맑은 고딕" pitchFamily="50" charset="-127"/>
                <a:ea typeface="맑은 고딕" pitchFamily="50" charset="-127"/>
              </a:rPr>
              <a:t> </a:t>
            </a:r>
            <a:endParaRPr lang="en-US" altLang="ko-KR" sz="1100" dirty="0">
              <a:latin typeface="맑은 고딕" pitchFamily="50" charset="-127"/>
              <a:ea typeface="맑은 고딕" pitchFamily="50" charset="-127"/>
            </a:endParaRPr>
          </a:p>
          <a:p>
            <a:pPr>
              <a:lnSpc>
                <a:spcPct val="200000"/>
              </a:lnSpc>
            </a:pPr>
            <a:r>
              <a:rPr lang="en-US" altLang="ko-KR" sz="1100" dirty="0">
                <a:latin typeface="맑은 고딕" pitchFamily="50" charset="-127"/>
                <a:ea typeface="맑은 고딕" pitchFamily="50" charset="-127"/>
              </a:rPr>
              <a:t>Exhibition</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r>
              <a:rPr lang="en-US" altLang="ko-KR" sz="1100" b="1" dirty="0" err="1">
                <a:latin typeface="맑은 고딕" pitchFamily="50" charset="-127"/>
                <a:ea typeface="맑은 고딕" pitchFamily="50" charset="-127"/>
              </a:rPr>
              <a:t>Kyudang</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Gallery, Gallery NORI, PAPA SITE, </a:t>
            </a:r>
          </a:p>
          <a:p>
            <a:pPr>
              <a:lnSpc>
                <a:spcPct val="200000"/>
              </a:lnSpc>
            </a:pPr>
            <a:r>
              <a:rPr lang="en-US" altLang="ko-KR" sz="1100" b="1" dirty="0">
                <a:latin typeface="맑은 고딕" pitchFamily="50" charset="-127"/>
                <a:ea typeface="맑은 고딕" pitchFamily="50" charset="-127"/>
              </a:rPr>
              <a:t>        Korean Calligraphy Gallery, The Gallery Hyun</a:t>
            </a:r>
          </a:p>
          <a:p>
            <a:pPr>
              <a:lnSpc>
                <a:spcPct val="200000"/>
              </a:lnSpc>
            </a:pPr>
            <a:r>
              <a:rPr lang="en-US" altLang="ko-KR" sz="1100" dirty="0">
                <a:latin typeface="맑은 고딕" pitchFamily="50" charset="-127"/>
                <a:ea typeface="맑은 고딕" pitchFamily="50" charset="-127"/>
              </a:rPr>
              <a:t>Host</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Korea Bojagi Forum</a:t>
            </a:r>
          </a:p>
          <a:p>
            <a:pPr>
              <a:lnSpc>
                <a:spcPct val="200000"/>
              </a:lnSpc>
            </a:pPr>
            <a:r>
              <a:rPr lang="en-US" altLang="ko-KR" sz="1100" dirty="0">
                <a:latin typeface="맑은 고딕" pitchFamily="50" charset="-127"/>
                <a:ea typeface="맑은 고딕" pitchFamily="50" charset="-127"/>
              </a:rPr>
              <a:t>Sponsorship : </a:t>
            </a:r>
            <a:r>
              <a:rPr lang="en-US" altLang="ko-KR" sz="1100" dirty="0" err="1">
                <a:latin typeface="맑은 고딕" pitchFamily="50" charset="-127"/>
                <a:ea typeface="맑은 고딕" pitchFamily="50" charset="-127"/>
              </a:rPr>
              <a:t>Jeju</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Museum</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of</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Contemporary</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Art, Cheongju International Craft Biennale, The Museum of Korean Embroidery, Chojun Textile &amp; Quilt Art Museum, Museum of Natural Dye Arts, </a:t>
            </a:r>
            <a:r>
              <a:rPr lang="en-US" altLang="ko-KR" sz="1100" dirty="0" err="1">
                <a:latin typeface="맑은 고딕" pitchFamily="50" charset="-127"/>
                <a:ea typeface="맑은 고딕" pitchFamily="50" charset="-127"/>
              </a:rPr>
              <a:t>Obangsaek</a:t>
            </a:r>
            <a:r>
              <a:rPr lang="en-US" altLang="ko-KR" sz="1100" dirty="0">
                <a:latin typeface="맑은 고딕" pitchFamily="50" charset="-127"/>
                <a:ea typeface="맑은 고딕" pitchFamily="50" charset="-127"/>
              </a:rPr>
              <a:t>, </a:t>
            </a:r>
            <a:r>
              <a:rPr lang="en-US" altLang="ko-KR" sz="1100" dirty="0" err="1" smtClean="0">
                <a:latin typeface="맑은 고딕" pitchFamily="50" charset="-127"/>
                <a:ea typeface="맑은 고딕" pitchFamily="50" charset="-127"/>
              </a:rPr>
              <a:t>Chungheon</a:t>
            </a:r>
            <a:r>
              <a:rPr lang="en-US" altLang="ko-KR" sz="1100" dirty="0" smtClean="0">
                <a:latin typeface="맑은 고딕" pitchFamily="50" charset="-127"/>
                <a:ea typeface="맑은 고딕" pitchFamily="50" charset="-127"/>
              </a:rPr>
              <a:t> Embroidery Studio, </a:t>
            </a:r>
            <a:r>
              <a:rPr lang="en-US" altLang="ko-KR" sz="1100" dirty="0">
                <a:latin typeface="맑은 고딕" pitchFamily="50" charset="-127"/>
                <a:ea typeface="맑은 고딕" pitchFamily="50" charset="-127"/>
              </a:rPr>
              <a:t>Fiber Art Fair(FAF), American Embassy in Seoul, Finnish Embassy in Seoul, YJM Entertainment, Rhode Island School of Design, Philadelphia University of Arts, Phnom Penh International Institute of Art, World Korea Trend Super Talent Competition</a:t>
            </a:r>
          </a:p>
          <a:p>
            <a:pPr>
              <a:lnSpc>
                <a:spcPct val="200000"/>
              </a:lnSpc>
            </a:pPr>
            <a:endParaRPr lang="en-US" altLang="ko-KR" sz="1100" dirty="0">
              <a:latin typeface="맑은 고딕" pitchFamily="50" charset="-127"/>
              <a:ea typeface="맑은 고딕" pitchFamily="50" charset="-127"/>
            </a:endParaRPr>
          </a:p>
          <a:p>
            <a:pPr>
              <a:lnSpc>
                <a:spcPct val="200000"/>
              </a:lnSpc>
            </a:pPr>
            <a:endParaRPr lang="ko-KR" altLang="en-US" sz="1100" dirty="0">
              <a:latin typeface="맑은 고딕" pitchFamily="50" charset="-127"/>
              <a:ea typeface="맑은 고딕" pitchFamily="50" charset="-127"/>
            </a:endParaRPr>
          </a:p>
        </p:txBody>
      </p:sp>
      <p:pic>
        <p:nvPicPr>
          <p:cNvPr id="1026" name="Picture 2" descr="G:\2016_KBF\PPT\2014KBF_포스터_영문.jpg"/>
          <p:cNvPicPr>
            <a:picLocks noChangeAspect="1" noChangeArrowheads="1"/>
          </p:cNvPicPr>
          <p:nvPr/>
        </p:nvPicPr>
        <p:blipFill>
          <a:blip r:embed="rId3" cstate="print"/>
          <a:srcRect/>
          <a:stretch>
            <a:fillRect/>
          </a:stretch>
        </p:blipFill>
        <p:spPr bwMode="auto">
          <a:xfrm>
            <a:off x="755204" y="1584357"/>
            <a:ext cx="3510215" cy="4591980"/>
          </a:xfrm>
          <a:prstGeom prst="rect">
            <a:avLst/>
          </a:prstGeom>
          <a:noFill/>
        </p:spPr>
      </p:pic>
      <p:sp>
        <p:nvSpPr>
          <p:cNvPr id="10" name="슬라이드 번호 개체 틀 9"/>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11</a:t>
            </a:fld>
            <a:endParaRPr lang="en-US" altLang="ko-KR" sz="900" dirty="0">
              <a:latin typeface="맑은 고딕" pitchFamily="50" charset="-127"/>
              <a:ea typeface="맑은 고딕" pitchFamily="50" charset="-12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1100" b="1" dirty="0">
                <a:solidFill>
                  <a:schemeClr val="bg2">
                    <a:lumMod val="75000"/>
                  </a:schemeClr>
                </a:solidFill>
                <a:latin typeface="맑은 고딕" pitchFamily="50" charset="-127"/>
                <a:ea typeface="맑은 고딕" pitchFamily="50" charset="-127"/>
              </a:rPr>
              <a:t>– Six </a:t>
            </a:r>
            <a:r>
              <a:rPr lang="en-US" altLang="ko-KR" sz="1100" b="1" dirty="0" err="1">
                <a:solidFill>
                  <a:schemeClr val="bg2">
                    <a:lumMod val="75000"/>
                  </a:schemeClr>
                </a:solidFill>
                <a:latin typeface="맑은 고딕" pitchFamily="50" charset="-127"/>
                <a:ea typeface="맑은 고딕" pitchFamily="50" charset="-127"/>
              </a:rPr>
              <a:t>Jeju</a:t>
            </a:r>
            <a:r>
              <a:rPr lang="ko-KR" altLang="en-US" sz="1100" b="1" dirty="0">
                <a:solidFill>
                  <a:schemeClr val="bg2">
                    <a:lumMod val="75000"/>
                  </a:schemeClr>
                </a:solidFill>
                <a:latin typeface="맑은 고딕" pitchFamily="50" charset="-127"/>
                <a:ea typeface="맑은 고딕" pitchFamily="50" charset="-127"/>
              </a:rPr>
              <a:t> </a:t>
            </a:r>
            <a:r>
              <a:rPr lang="en-US" altLang="ko-KR" sz="1100" b="1" dirty="0" err="1">
                <a:solidFill>
                  <a:schemeClr val="bg2">
                    <a:lumMod val="75000"/>
                  </a:schemeClr>
                </a:solidFill>
                <a:latin typeface="맑은 고딕" pitchFamily="50" charset="-127"/>
                <a:ea typeface="맑은 고딕" pitchFamily="50" charset="-127"/>
              </a:rPr>
              <a:t>Jeoji</a:t>
            </a:r>
            <a:r>
              <a:rPr lang="en-US" altLang="ko-KR" sz="1100" b="1" dirty="0">
                <a:solidFill>
                  <a:schemeClr val="bg2">
                    <a:lumMod val="75000"/>
                  </a:schemeClr>
                </a:solidFill>
                <a:latin typeface="맑은 고딕" pitchFamily="50" charset="-127"/>
                <a:ea typeface="맑은 고딕" pitchFamily="50" charset="-127"/>
              </a:rPr>
              <a:t> Artists’ Village</a:t>
            </a:r>
            <a:r>
              <a:rPr lang="ko-KR" altLang="en-US" sz="1100" b="1" dirty="0">
                <a:solidFill>
                  <a:schemeClr val="bg2">
                    <a:lumMod val="75000"/>
                  </a:schemeClr>
                </a:solidFill>
                <a:latin typeface="맑은 고딕" pitchFamily="50" charset="-127"/>
                <a:ea typeface="맑은 고딕" pitchFamily="50" charset="-127"/>
              </a:rPr>
              <a:t> </a:t>
            </a:r>
            <a:r>
              <a:rPr lang="en-US" altLang="ko-KR" sz="1100" b="1" dirty="0">
                <a:solidFill>
                  <a:schemeClr val="bg2">
                    <a:lumMod val="75000"/>
                  </a:schemeClr>
                </a:solidFill>
                <a:latin typeface="맑은 고딕" pitchFamily="50" charset="-127"/>
                <a:ea typeface="맑은 고딕" pitchFamily="50" charset="-127"/>
              </a:rPr>
              <a:t>Galleries </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bg2">
                    <a:lumMod val="75000"/>
                  </a:schemeClr>
                </a:solidFill>
                <a:latin typeface="맑은 고딕" pitchFamily="50" charset="-127"/>
                <a:ea typeface="맑은 고딕" pitchFamily="50" charset="-127"/>
              </a:rPr>
              <a:t>&gt; 2014 KBF Schedule </a:t>
            </a: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96" y="1340768"/>
            <a:ext cx="3802254" cy="5112569"/>
          </a:xfrm>
          <a:prstGeom prst="rect">
            <a:avLst/>
          </a:prstGeom>
        </p:spPr>
      </p:pic>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567" y="1870564"/>
            <a:ext cx="4332913" cy="3722456"/>
          </a:xfrm>
          <a:prstGeom prst="rect">
            <a:avLst/>
          </a:prstGeom>
        </p:spPr>
      </p:pic>
      <p:sp>
        <p:nvSpPr>
          <p:cNvPr id="10" name="슬라이드 번호 개체 틀 9"/>
          <p:cNvSpPr>
            <a:spLocks noGrp="1"/>
          </p:cNvSpPr>
          <p:nvPr>
            <p:ph type="sldNum" sz="quarter" idx="12"/>
          </p:nvPr>
        </p:nvSpPr>
        <p:spPr>
          <a:xfrm>
            <a:off x="8208404" y="6245225"/>
            <a:ext cx="478396"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12</a:t>
            </a:fld>
            <a:endParaRPr lang="en-US" altLang="ko-KR" sz="900" dirty="0">
              <a:latin typeface="맑은 고딕" pitchFamily="50" charset="-127"/>
              <a:ea typeface="맑은 고딕" pitchFamily="50" charset="-127"/>
            </a:endParaRPr>
          </a:p>
        </p:txBody>
      </p:sp>
    </p:spTree>
    <p:extLst>
      <p:ext uri="{BB962C8B-B14F-4D97-AF65-F5344CB8AC3E}">
        <p14:creationId xmlns:p14="http://schemas.microsoft.com/office/powerpoint/2010/main" val="347212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1000" b="1" dirty="0">
                <a:solidFill>
                  <a:schemeClr val="bg2">
                    <a:lumMod val="75000"/>
                  </a:schemeClr>
                </a:solidFill>
                <a:latin typeface="맑은 고딕" pitchFamily="50" charset="-127"/>
                <a:ea typeface="맑은 고딕" pitchFamily="50" charset="-127"/>
              </a:rPr>
              <a:t>– Six </a:t>
            </a:r>
            <a:r>
              <a:rPr lang="en-US" altLang="ko-KR" sz="1000" b="1" dirty="0" err="1">
                <a:solidFill>
                  <a:schemeClr val="bg2">
                    <a:lumMod val="75000"/>
                  </a:schemeClr>
                </a:solidFill>
                <a:latin typeface="맑은 고딕" pitchFamily="50" charset="-127"/>
                <a:ea typeface="맑은 고딕" pitchFamily="50" charset="-127"/>
              </a:rPr>
              <a:t>Jeju</a:t>
            </a:r>
            <a:r>
              <a:rPr lang="ko-KR" altLang="en-US" sz="1000" b="1" dirty="0">
                <a:solidFill>
                  <a:schemeClr val="bg2">
                    <a:lumMod val="75000"/>
                  </a:schemeClr>
                </a:solidFill>
                <a:latin typeface="맑은 고딕" pitchFamily="50" charset="-127"/>
                <a:ea typeface="맑은 고딕" pitchFamily="50" charset="-127"/>
              </a:rPr>
              <a:t> </a:t>
            </a:r>
            <a:r>
              <a:rPr lang="en-US" altLang="ko-KR" sz="1000" b="1" dirty="0" err="1">
                <a:solidFill>
                  <a:schemeClr val="bg2">
                    <a:lumMod val="75000"/>
                  </a:schemeClr>
                </a:solidFill>
                <a:latin typeface="맑은 고딕" pitchFamily="50" charset="-127"/>
                <a:ea typeface="맑은 고딕" pitchFamily="50" charset="-127"/>
              </a:rPr>
              <a:t>Jeoji</a:t>
            </a:r>
            <a:r>
              <a:rPr lang="en-US" altLang="ko-KR" sz="1000" b="1" dirty="0">
                <a:solidFill>
                  <a:schemeClr val="bg2">
                    <a:lumMod val="75000"/>
                  </a:schemeClr>
                </a:solidFill>
                <a:latin typeface="맑은 고딕" pitchFamily="50" charset="-127"/>
                <a:ea typeface="맑은 고딕" pitchFamily="50" charset="-127"/>
              </a:rPr>
              <a:t> Artists’ Village</a:t>
            </a:r>
            <a:r>
              <a:rPr lang="ko-KR" altLang="en-US" sz="1000" b="1" dirty="0">
                <a:solidFill>
                  <a:schemeClr val="bg2">
                    <a:lumMod val="75000"/>
                  </a:schemeClr>
                </a:solidFill>
                <a:latin typeface="맑은 고딕" pitchFamily="50" charset="-127"/>
                <a:ea typeface="맑은 고딕" pitchFamily="50" charset="-127"/>
              </a:rPr>
              <a:t> </a:t>
            </a:r>
            <a:r>
              <a:rPr lang="en-US" altLang="ko-KR" sz="1000" b="1" dirty="0">
                <a:solidFill>
                  <a:schemeClr val="bg2">
                    <a:lumMod val="75000"/>
                  </a:schemeClr>
                </a:solidFill>
                <a:latin typeface="맑은 고딕" pitchFamily="50" charset="-127"/>
                <a:ea typeface="맑은 고딕" pitchFamily="50" charset="-127"/>
              </a:rPr>
              <a:t>Galleries </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86342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2014 KBF Exhibition View</a:t>
            </a: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592" y="3897053"/>
            <a:ext cx="3061398" cy="2038636"/>
          </a:xfrm>
          <a:prstGeom prst="rect">
            <a:avLst/>
          </a:prstGeom>
        </p:spPr>
      </p:pic>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494" y="1454719"/>
            <a:ext cx="2506509" cy="2064389"/>
          </a:xfrm>
          <a:prstGeom prst="rect">
            <a:avLst/>
          </a:prstGeom>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594" y="1454720"/>
            <a:ext cx="3060101" cy="2069364"/>
          </a:xfrm>
          <a:prstGeom prst="rect">
            <a:avLst/>
          </a:prstGeom>
        </p:spPr>
      </p:pic>
      <p:pic>
        <p:nvPicPr>
          <p:cNvPr id="8" name="그림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817" y="3897053"/>
            <a:ext cx="3080186" cy="2052228"/>
          </a:xfrm>
          <a:prstGeom prst="rect">
            <a:avLst/>
          </a:prstGeom>
        </p:spPr>
      </p:pic>
      <p:sp>
        <p:nvSpPr>
          <p:cNvPr id="14" name="슬라이드 번호 개체 틀 13"/>
          <p:cNvSpPr>
            <a:spLocks noGrp="1"/>
          </p:cNvSpPr>
          <p:nvPr>
            <p:ph type="sldNum" sz="quarter" idx="12"/>
          </p:nvPr>
        </p:nvSpPr>
        <p:spPr>
          <a:xfrm>
            <a:off x="8156694" y="6245225"/>
            <a:ext cx="530105"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13</a:t>
            </a:fld>
            <a:endParaRPr lang="en-US" altLang="ko-KR" sz="900" dirty="0">
              <a:latin typeface="맑은 고딕" pitchFamily="50" charset="-127"/>
              <a:ea typeface="맑은 고딕" pitchFamily="50" charset="-127"/>
            </a:endParaRPr>
          </a:p>
        </p:txBody>
      </p:sp>
      <p:sp>
        <p:nvSpPr>
          <p:cNvPr id="10" name="직사각형 5"/>
          <p:cNvSpPr>
            <a:spLocks noChangeArrowheads="1"/>
          </p:cNvSpPr>
          <p:nvPr/>
        </p:nvSpPr>
        <p:spPr bwMode="auto">
          <a:xfrm>
            <a:off x="5096594" y="3524084"/>
            <a:ext cx="3550210" cy="300082"/>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Gallery NORI</a:t>
            </a:r>
            <a:endParaRPr lang="ko-KR" altLang="en-US" sz="900" dirty="0">
              <a:latin typeface="맑은 고딕" pitchFamily="50" charset="-127"/>
              <a:ea typeface="맑은 고딕" pitchFamily="50" charset="-127"/>
            </a:endParaRPr>
          </a:p>
        </p:txBody>
      </p:sp>
      <p:sp>
        <p:nvSpPr>
          <p:cNvPr id="11" name="직사각형 5"/>
          <p:cNvSpPr>
            <a:spLocks noChangeArrowheads="1"/>
          </p:cNvSpPr>
          <p:nvPr/>
        </p:nvSpPr>
        <p:spPr bwMode="auto">
          <a:xfrm>
            <a:off x="1527817" y="6095184"/>
            <a:ext cx="3550210" cy="273280"/>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The Gallery Hyun View</a:t>
            </a:r>
            <a:endParaRPr lang="ko-KR" altLang="en-US" sz="900" dirty="0">
              <a:latin typeface="맑은 고딕" pitchFamily="50" charset="-127"/>
              <a:ea typeface="맑은 고딕" pitchFamily="50" charset="-127"/>
            </a:endParaRPr>
          </a:p>
        </p:txBody>
      </p:sp>
    </p:spTree>
    <p:extLst>
      <p:ext uri="{BB962C8B-B14F-4D97-AF65-F5344CB8AC3E}">
        <p14:creationId xmlns:p14="http://schemas.microsoft.com/office/powerpoint/2010/main" val="3855610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1000" b="1" dirty="0">
                <a:solidFill>
                  <a:schemeClr val="bg2">
                    <a:lumMod val="75000"/>
                  </a:schemeClr>
                </a:solidFill>
                <a:latin typeface="맑은 고딕" pitchFamily="50" charset="-127"/>
                <a:ea typeface="맑은 고딕" pitchFamily="50" charset="-127"/>
              </a:rPr>
              <a:t>– Six </a:t>
            </a:r>
            <a:r>
              <a:rPr lang="en-US" altLang="ko-KR" sz="1000" b="1" dirty="0" err="1">
                <a:solidFill>
                  <a:schemeClr val="bg2">
                    <a:lumMod val="75000"/>
                  </a:schemeClr>
                </a:solidFill>
                <a:latin typeface="맑은 고딕" pitchFamily="50" charset="-127"/>
                <a:ea typeface="맑은 고딕" pitchFamily="50" charset="-127"/>
              </a:rPr>
              <a:t>Jeju</a:t>
            </a:r>
            <a:r>
              <a:rPr lang="ko-KR" altLang="en-US" sz="1000" b="1" dirty="0">
                <a:solidFill>
                  <a:schemeClr val="bg2">
                    <a:lumMod val="75000"/>
                  </a:schemeClr>
                </a:solidFill>
                <a:latin typeface="맑은 고딕" pitchFamily="50" charset="-127"/>
                <a:ea typeface="맑은 고딕" pitchFamily="50" charset="-127"/>
              </a:rPr>
              <a:t> </a:t>
            </a:r>
            <a:r>
              <a:rPr lang="en-US" altLang="ko-KR" sz="1000" b="1" dirty="0" err="1">
                <a:solidFill>
                  <a:schemeClr val="bg2">
                    <a:lumMod val="75000"/>
                  </a:schemeClr>
                </a:solidFill>
                <a:latin typeface="맑은 고딕" pitchFamily="50" charset="-127"/>
                <a:ea typeface="맑은 고딕" pitchFamily="50" charset="-127"/>
              </a:rPr>
              <a:t>Jeoji</a:t>
            </a:r>
            <a:r>
              <a:rPr lang="en-US" altLang="ko-KR" sz="1000" b="1" dirty="0">
                <a:solidFill>
                  <a:schemeClr val="bg2">
                    <a:lumMod val="75000"/>
                  </a:schemeClr>
                </a:solidFill>
                <a:latin typeface="맑은 고딕" pitchFamily="50" charset="-127"/>
                <a:ea typeface="맑은 고딕" pitchFamily="50" charset="-127"/>
              </a:rPr>
              <a:t> Artists’ Village</a:t>
            </a:r>
            <a:r>
              <a:rPr lang="ko-KR" altLang="en-US" sz="1000" b="1" dirty="0">
                <a:solidFill>
                  <a:schemeClr val="bg2">
                    <a:lumMod val="75000"/>
                  </a:schemeClr>
                </a:solidFill>
                <a:latin typeface="맑은 고딕" pitchFamily="50" charset="-127"/>
                <a:ea typeface="맑은 고딕" pitchFamily="50" charset="-127"/>
              </a:rPr>
              <a:t> </a:t>
            </a:r>
            <a:r>
              <a:rPr lang="en-US" altLang="ko-KR" sz="1000" b="1" dirty="0">
                <a:solidFill>
                  <a:schemeClr val="bg2">
                    <a:lumMod val="75000"/>
                  </a:schemeClr>
                </a:solidFill>
                <a:latin typeface="맑은 고딕" pitchFamily="50" charset="-127"/>
                <a:ea typeface="맑은 고딕" pitchFamily="50" charset="-127"/>
              </a:rPr>
              <a:t>Galleries </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863424"/>
            <a:ext cx="3672780"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2014 KBF Work Images</a:t>
            </a:r>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rcRect t="50624" b="9912"/>
          <a:stretch>
            <a:fillRect/>
          </a:stretch>
        </p:blipFill>
        <p:spPr>
          <a:xfrm>
            <a:off x="611188" y="3720261"/>
            <a:ext cx="3071545" cy="1841595"/>
          </a:xfrm>
          <a:prstGeom prst="rect">
            <a:avLst/>
          </a:prstGeom>
        </p:spPr>
      </p:pic>
      <p:sp>
        <p:nvSpPr>
          <p:cNvPr id="14" name="직사각형 5"/>
          <p:cNvSpPr>
            <a:spLocks noChangeArrowheads="1"/>
          </p:cNvSpPr>
          <p:nvPr/>
        </p:nvSpPr>
        <p:spPr bwMode="auto">
          <a:xfrm>
            <a:off x="608489" y="5668506"/>
            <a:ext cx="2476872" cy="896527"/>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Jaeeun</a:t>
            </a:r>
            <a:r>
              <a:rPr lang="en-US" altLang="ko-KR" sz="900" dirty="0">
                <a:latin typeface="맑은 고딕" pitchFamily="50" charset="-127"/>
                <a:ea typeface="맑은 고딕" pitchFamily="50" charset="-127"/>
              </a:rPr>
              <a:t> Kim,</a:t>
            </a:r>
            <a:r>
              <a:rPr lang="ko-KR" altLang="en-US" sz="900" dirty="0">
                <a:latin typeface="맑은 고딕" pitchFamily="50" charset="-127"/>
                <a:ea typeface="맑은 고딕" pitchFamily="50" charset="-127"/>
              </a:rPr>
              <a:t> </a:t>
            </a:r>
            <a:endParaRPr lang="en-US" altLang="ko-KR" sz="900" dirty="0">
              <a:latin typeface="맑은 고딕" pitchFamily="50" charset="-127"/>
              <a:ea typeface="맑은 고딕" pitchFamily="50" charset="-127"/>
            </a:endParaRPr>
          </a:p>
          <a:p>
            <a:pPr>
              <a:lnSpc>
                <a:spcPct val="150000"/>
              </a:lnSpc>
            </a:pPr>
            <a:r>
              <a:rPr lang="en-US" altLang="ko-KR" sz="900" dirty="0">
                <a:latin typeface="맑은 고딕" pitchFamily="50" charset="-127"/>
                <a:ea typeface="맑은 고딕" pitchFamily="50" charset="-127"/>
              </a:rPr>
              <a:t> </a:t>
            </a:r>
            <a:r>
              <a:rPr lang="ko-KR" altLang="en-US" sz="900" dirty="0">
                <a:latin typeface="맑은 고딕" pitchFamily="50" charset="-127"/>
                <a:ea typeface="맑은 고딕" pitchFamily="50" charset="-127"/>
              </a:rPr>
              <a:t>먹 글이 있는 집 전시전경</a:t>
            </a:r>
            <a:r>
              <a:rPr lang="en-US" altLang="ko-KR" sz="900" dirty="0">
                <a:latin typeface="맑은 고딕" pitchFamily="50" charset="-127"/>
                <a:ea typeface="맑은 고딕" pitchFamily="50" charset="-127"/>
              </a:rPr>
              <a:t>  </a:t>
            </a:r>
          </a:p>
          <a:p>
            <a:pPr>
              <a:lnSpc>
                <a:spcPct val="150000"/>
              </a:lnSpc>
            </a:pP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Kyeongyeon</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Jeong</a:t>
            </a:r>
            <a:r>
              <a:rPr lang="en-US" altLang="ko-KR" sz="900" dirty="0">
                <a:latin typeface="맑은 고딕" pitchFamily="50" charset="-127"/>
                <a:ea typeface="맑은 고딕" pitchFamily="50" charset="-127"/>
              </a:rPr>
              <a:t>_ </a:t>
            </a:r>
            <a:r>
              <a:rPr lang="en-US" altLang="ko-KR" sz="900" dirty="0" err="1">
                <a:latin typeface="맑은 고딕" pitchFamily="50" charset="-127"/>
                <a:ea typeface="맑은 고딕" pitchFamily="50" charset="-127"/>
              </a:rPr>
              <a:t>Oulim</a:t>
            </a:r>
            <a:r>
              <a:rPr lang="en-US" altLang="ko-KR" sz="900" dirty="0">
                <a:latin typeface="맑은 고딕" pitchFamily="50" charset="-127"/>
                <a:ea typeface="맑은 고딕" pitchFamily="50" charset="-127"/>
              </a:rPr>
              <a:t> Harmony </a:t>
            </a:r>
            <a:r>
              <a:rPr lang="en-US" altLang="ko-KR" sz="900" dirty="0" err="1">
                <a:latin typeface="맑은 고딕" pitchFamily="50" charset="-127"/>
                <a:ea typeface="맑은 고딕" pitchFamily="50" charset="-127"/>
              </a:rPr>
              <a:t>Installation_Dyeing</a:t>
            </a:r>
            <a:r>
              <a:rPr lang="en-US" altLang="ko-KR" sz="900" dirty="0">
                <a:latin typeface="맑은 고딕" pitchFamily="50" charset="-127"/>
                <a:ea typeface="맑은 고딕" pitchFamily="50" charset="-127"/>
              </a:rPr>
              <a:t>, Patchwork</a:t>
            </a:r>
            <a:endParaRPr lang="ko-KR" altLang="en-US" sz="900" dirty="0">
              <a:latin typeface="맑은 고딕" pitchFamily="50" charset="-127"/>
              <a:ea typeface="맑은 고딕" pitchFamily="50" charset="-127"/>
            </a:endParaRPr>
          </a:p>
        </p:txBody>
      </p:sp>
      <p:sp>
        <p:nvSpPr>
          <p:cNvPr id="16" name="직사각형 5"/>
          <p:cNvSpPr>
            <a:spLocks noChangeArrowheads="1"/>
          </p:cNvSpPr>
          <p:nvPr/>
        </p:nvSpPr>
        <p:spPr bwMode="auto">
          <a:xfrm>
            <a:off x="3853388" y="5668506"/>
            <a:ext cx="3168352" cy="300082"/>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제주소재 </a:t>
            </a:r>
            <a:r>
              <a:rPr lang="ko-KR" altLang="en-US" sz="900" dirty="0" err="1">
                <a:latin typeface="맑은 고딕" pitchFamily="50" charset="-127"/>
                <a:ea typeface="맑은 고딕" pitchFamily="50" charset="-127"/>
              </a:rPr>
              <a:t>왈종미술관</a:t>
            </a:r>
            <a:r>
              <a:rPr lang="ko-KR" altLang="en-US" sz="900" dirty="0">
                <a:latin typeface="맑은 고딕" pitchFamily="50" charset="-127"/>
                <a:ea typeface="맑은 고딕" pitchFamily="50" charset="-127"/>
              </a:rPr>
              <a:t> 관장 </a:t>
            </a:r>
            <a:r>
              <a:rPr lang="ko-KR" altLang="en-US" sz="900" dirty="0" err="1">
                <a:latin typeface="맑은 고딕" pitchFamily="50" charset="-127"/>
                <a:ea typeface="맑은 고딕" pitchFamily="50" charset="-127"/>
              </a:rPr>
              <a:t>이왈종</a:t>
            </a:r>
            <a:r>
              <a:rPr lang="ko-KR" altLang="en-US" sz="900" dirty="0">
                <a:latin typeface="맑은 고딕" pitchFamily="50" charset="-127"/>
                <a:ea typeface="맑은 고딕" pitchFamily="50" charset="-127"/>
              </a:rPr>
              <a:t> 보자기</a:t>
            </a:r>
          </a:p>
        </p:txBody>
      </p:sp>
      <p:sp>
        <p:nvSpPr>
          <p:cNvPr id="17" name="슬라이드 번호 개체 틀 16"/>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14</a:t>
            </a:fld>
            <a:endParaRPr lang="en-US" altLang="ko-KR" sz="900" dirty="0">
              <a:latin typeface="맑은 고딕" pitchFamily="50" charset="-127"/>
              <a:ea typeface="맑은 고딕" pitchFamily="50" charset="-127"/>
            </a:endParaRPr>
          </a:p>
        </p:txBody>
      </p:sp>
      <p:pic>
        <p:nvPicPr>
          <p:cNvPr id="2" name="Picture 2" descr="H:\2014 KBF\2014 KBF\nk.jpg"/>
          <p:cNvPicPr>
            <a:picLocks noChangeAspect="1" noChangeArrowheads="1"/>
          </p:cNvPicPr>
          <p:nvPr/>
        </p:nvPicPr>
        <p:blipFill>
          <a:blip r:embed="rId4" cstate="print"/>
          <a:srcRect/>
          <a:stretch>
            <a:fillRect/>
          </a:stretch>
        </p:blipFill>
        <p:spPr bwMode="auto">
          <a:xfrm>
            <a:off x="608489" y="1189955"/>
            <a:ext cx="3071590" cy="2667673"/>
          </a:xfrm>
          <a:prstGeom prst="rect">
            <a:avLst/>
          </a:prstGeom>
          <a:noFill/>
        </p:spPr>
      </p:pic>
      <p:pic>
        <p:nvPicPr>
          <p:cNvPr id="3075" name="Picture 3" descr="H:\2014 KBF\2014 KBF\_F5C1453.jpg"/>
          <p:cNvPicPr>
            <a:picLocks noChangeAspect="1" noChangeArrowheads="1"/>
          </p:cNvPicPr>
          <p:nvPr/>
        </p:nvPicPr>
        <p:blipFill>
          <a:blip r:embed="rId5" cstate="print"/>
          <a:srcRect/>
          <a:stretch>
            <a:fillRect/>
          </a:stretch>
        </p:blipFill>
        <p:spPr bwMode="auto">
          <a:xfrm>
            <a:off x="3853388" y="1417608"/>
            <a:ext cx="4679425" cy="4144248"/>
          </a:xfrm>
          <a:prstGeom prst="rect">
            <a:avLst/>
          </a:prstGeom>
          <a:noFill/>
        </p:spPr>
      </p:pic>
    </p:spTree>
    <p:extLst>
      <p:ext uri="{BB962C8B-B14F-4D97-AF65-F5344CB8AC3E}">
        <p14:creationId xmlns:p14="http://schemas.microsoft.com/office/powerpoint/2010/main" val="271633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781429"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1000" b="1" dirty="0">
                <a:solidFill>
                  <a:schemeClr val="bg2">
                    <a:lumMod val="75000"/>
                  </a:schemeClr>
                </a:solidFill>
                <a:latin typeface="맑은 고딕" pitchFamily="50" charset="-127"/>
                <a:ea typeface="맑은 고딕" pitchFamily="50" charset="-127"/>
              </a:rPr>
              <a:t> </a:t>
            </a:r>
            <a:r>
              <a:rPr lang="en-US" altLang="ko-KR" sz="1100" b="1" dirty="0">
                <a:solidFill>
                  <a:schemeClr val="bg2">
                    <a:lumMod val="75000"/>
                  </a:schemeClr>
                </a:solidFill>
                <a:latin typeface="맑은 고딕" pitchFamily="50" charset="-127"/>
                <a:ea typeface="맑은 고딕" pitchFamily="50" charset="-127"/>
              </a:rPr>
              <a:t>2014 Gumi</a:t>
            </a:r>
            <a:r>
              <a:rPr lang="ko-KR" altLang="en-US" sz="1100" b="1" dirty="0">
                <a:solidFill>
                  <a:schemeClr val="bg2">
                    <a:lumMod val="75000"/>
                  </a:schemeClr>
                </a:solidFill>
                <a:latin typeface="맑은 고딕" pitchFamily="50" charset="-127"/>
                <a:ea typeface="맑은 고딕" pitchFamily="50" charset="-127"/>
              </a:rPr>
              <a:t> </a:t>
            </a:r>
            <a:r>
              <a:rPr lang="en-US" altLang="ko-KR" sz="1100" b="1" dirty="0">
                <a:solidFill>
                  <a:schemeClr val="bg2">
                    <a:lumMod val="75000"/>
                  </a:schemeClr>
                </a:solidFill>
                <a:latin typeface="맑은 고딕" pitchFamily="50" charset="-127"/>
                <a:ea typeface="맑은 고딕" pitchFamily="50" charset="-127"/>
              </a:rPr>
              <a:t>Bojagi</a:t>
            </a:r>
            <a:r>
              <a:rPr lang="ko-KR" altLang="en-US" sz="1100" b="1" dirty="0">
                <a:solidFill>
                  <a:schemeClr val="bg2">
                    <a:lumMod val="75000"/>
                  </a:schemeClr>
                </a:solidFill>
                <a:latin typeface="맑은 고딕" pitchFamily="50" charset="-127"/>
                <a:ea typeface="맑은 고딕" pitchFamily="50" charset="-127"/>
              </a:rPr>
              <a:t> </a:t>
            </a:r>
            <a:r>
              <a:rPr lang="en-US" altLang="ko-KR" sz="1100" b="1" dirty="0">
                <a:solidFill>
                  <a:schemeClr val="bg2">
                    <a:lumMod val="75000"/>
                  </a:schemeClr>
                </a:solidFill>
                <a:latin typeface="맑은 고딕" pitchFamily="50" charset="-127"/>
                <a:ea typeface="맑은 고딕" pitchFamily="50" charset="-127"/>
              </a:rPr>
              <a:t>Artists Special Exhibition</a:t>
            </a:r>
            <a:r>
              <a:rPr lang="ko-KR" altLang="en-US" sz="1100" b="1" dirty="0">
                <a:solidFill>
                  <a:schemeClr val="bg2">
                    <a:lumMod val="75000"/>
                  </a:schemeClr>
                </a:solidFill>
                <a:latin typeface="맑은 고딕" pitchFamily="50" charset="-127"/>
                <a:ea typeface="맑은 고딕" pitchFamily="50" charset="-127"/>
              </a:rPr>
              <a:t> </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7931596" cy="861774"/>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a:solidFill>
                  <a:schemeClr val="bg2">
                    <a:lumMod val="75000"/>
                  </a:schemeClr>
                </a:solidFill>
                <a:latin typeface="맑은 고딕" pitchFamily="50" charset="-127"/>
                <a:ea typeface="맑은 고딕" pitchFamily="50" charset="-127"/>
              </a:rPr>
              <a:t>Linked</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Events</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After 2014</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KBF_</a:t>
            </a:r>
            <a:r>
              <a:rPr lang="en-US" altLang="ko-KR" sz="1600" b="1" dirty="0">
                <a:solidFill>
                  <a:schemeClr val="bg2">
                    <a:lumMod val="75000"/>
                  </a:schemeClr>
                </a:solidFill>
                <a:latin typeface="맑은 고딕" pitchFamily="50" charset="-127"/>
                <a:ea typeface="맑은 고딕" pitchFamily="50" charset="-127"/>
              </a:rPr>
              <a:t>2014 Gumi</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Bojagi</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Artists Special Exhibition</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		        Seoul</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Chojun</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Textile &amp;</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Quilt</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Museum, 2014.8.30-10.25		         </a:t>
            </a:r>
            <a:r>
              <a:rPr lang="ko-KR" altLang="en-US" sz="1400" b="1" dirty="0">
                <a:solidFill>
                  <a:schemeClr val="bg2">
                    <a:lumMod val="75000"/>
                  </a:schemeClr>
                </a:solidFill>
                <a:latin typeface="맑은 고딕" pitchFamily="50" charset="-127"/>
                <a:ea typeface="맑은 고딕" pitchFamily="50" charset="-127"/>
              </a:rPr>
              <a:t>서울 중구 퇴계로</a:t>
            </a:r>
            <a:r>
              <a:rPr lang="en-US" altLang="ko-KR" sz="1400" b="1" dirty="0">
                <a:solidFill>
                  <a:schemeClr val="bg2">
                    <a:lumMod val="75000"/>
                  </a:schemeClr>
                </a:solidFill>
                <a:latin typeface="맑은 고딕" pitchFamily="50" charset="-127"/>
                <a:ea typeface="맑은 고딕" pitchFamily="50" charset="-127"/>
              </a:rPr>
              <a:t>18</a:t>
            </a:r>
            <a:r>
              <a:rPr lang="ko-KR" altLang="en-US" sz="1400" b="1" dirty="0">
                <a:solidFill>
                  <a:schemeClr val="bg2">
                    <a:lumMod val="75000"/>
                  </a:schemeClr>
                </a:solidFill>
                <a:latin typeface="맑은 고딕" pitchFamily="50" charset="-127"/>
                <a:ea typeface="맑은 고딕" pitchFamily="50" charset="-127"/>
              </a:rPr>
              <a:t>길 </a:t>
            </a:r>
            <a:r>
              <a:rPr lang="en-US" altLang="ko-KR" sz="1400" b="1" dirty="0">
                <a:solidFill>
                  <a:schemeClr val="bg2">
                    <a:lumMod val="75000"/>
                  </a:schemeClr>
                </a:solidFill>
                <a:latin typeface="맑은 고딕" pitchFamily="50" charset="-127"/>
                <a:ea typeface="맑은 고딕" pitchFamily="50" charset="-127"/>
              </a:rPr>
              <a:t>66 </a:t>
            </a:r>
            <a:r>
              <a:rPr lang="ko-KR" altLang="en-US" sz="1400" b="1" dirty="0">
                <a:solidFill>
                  <a:schemeClr val="bg2">
                    <a:lumMod val="75000"/>
                  </a:schemeClr>
                </a:solidFill>
                <a:latin typeface="맑은 고딕" pitchFamily="50" charset="-127"/>
                <a:ea typeface="맑은 고딕" pitchFamily="50" charset="-127"/>
              </a:rPr>
              <a:t>제일빌딩</a:t>
            </a:r>
            <a:r>
              <a:rPr lang="en-US" altLang="ko-KR" sz="1400" b="1" dirty="0">
                <a:solidFill>
                  <a:schemeClr val="bg2">
                    <a:lumMod val="75000"/>
                  </a:schemeClr>
                </a:solidFill>
                <a:latin typeface="맑은 고딕" pitchFamily="50" charset="-127"/>
                <a:ea typeface="맑은 고딕" pitchFamily="50" charset="-127"/>
              </a:rPr>
              <a:t>, 02-753-4075</a:t>
            </a:r>
            <a:endParaRPr lang="en-US" altLang="ko-KR" sz="1800" b="1" dirty="0">
              <a:solidFill>
                <a:schemeClr val="bg2">
                  <a:lumMod val="75000"/>
                </a:schemeClr>
              </a:solidFill>
              <a:latin typeface="맑은 고딕" pitchFamily="50" charset="-127"/>
              <a:ea typeface="맑은 고딕" pitchFamily="50" charset="-127"/>
            </a:endParaRPr>
          </a:p>
        </p:txBody>
      </p:sp>
      <p:pic>
        <p:nvPicPr>
          <p:cNvPr id="7169" name="_x172221368" descr="EMB000024a826ef"/>
          <p:cNvPicPr>
            <a:picLocks noChangeAspect="1" noChangeArrowheads="1"/>
          </p:cNvPicPr>
          <p:nvPr/>
        </p:nvPicPr>
        <p:blipFill>
          <a:blip r:embed="rId3" cstate="print"/>
          <a:srcRect l="2798"/>
          <a:stretch>
            <a:fillRect/>
          </a:stretch>
        </p:blipFill>
        <p:spPr bwMode="auto">
          <a:xfrm>
            <a:off x="708642" y="1857364"/>
            <a:ext cx="5739157" cy="3511862"/>
          </a:xfrm>
          <a:prstGeom prst="rect">
            <a:avLst/>
          </a:prstGeom>
          <a:noFill/>
        </p:spPr>
      </p:pic>
      <p:sp>
        <p:nvSpPr>
          <p:cNvPr id="14" name="직사각형 5"/>
          <p:cNvSpPr>
            <a:spLocks noChangeArrowheads="1"/>
          </p:cNvSpPr>
          <p:nvPr/>
        </p:nvSpPr>
        <p:spPr bwMode="auto">
          <a:xfrm>
            <a:off x="1071536" y="5369226"/>
            <a:ext cx="5214975" cy="1312026"/>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Opening Ceremony</a:t>
            </a:r>
          </a:p>
          <a:p>
            <a:pPr>
              <a:lnSpc>
                <a:spcPct val="150000"/>
              </a:lnSpc>
            </a:pPr>
            <a:r>
              <a:rPr lang="en-US" altLang="ko-KR" sz="900" dirty="0">
                <a:latin typeface="맑은 고딕" pitchFamily="50" charset="-127"/>
                <a:ea typeface="맑은 고딕" pitchFamily="50" charset="-127"/>
              </a:rPr>
              <a:t>From</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left,</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2014 KBF Moderator (</a:t>
            </a:r>
            <a:r>
              <a:rPr lang="en-US" altLang="ko-KR" sz="900" dirty="0" err="1">
                <a:latin typeface="맑은 고딕" pitchFamily="50" charset="-127"/>
                <a:ea typeface="맑은 고딕" pitchFamily="50" charset="-127"/>
              </a:rPr>
              <a:t>Hawai</a:t>
            </a:r>
            <a:r>
              <a:rPr lang="en-US" altLang="ko-KR" sz="900" dirty="0">
                <a:latin typeface="맑은 고딕" pitchFamily="50" charset="-127"/>
                <a:ea typeface="맑은 고딕" pitchFamily="50" charset="-127"/>
              </a:rPr>
              <a:t> textile artist Victoria Gail-White), US</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Textile Surface Design Journal</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Chief Editor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t>
            </a:r>
            <a:r>
              <a:rPr lang="en-US" altLang="ko-KR" sz="900" dirty="0" err="1">
                <a:latin typeface="맑은 고딕" pitchFamily="50" charset="-127"/>
                <a:ea typeface="맑은 고딕" pitchFamily="50" charset="-127"/>
              </a:rPr>
              <a:t>Qutar</a:t>
            </a:r>
            <a:r>
              <a:rPr lang="en-US" altLang="ko-KR" sz="900" dirty="0">
                <a:latin typeface="맑은 고딕" pitchFamily="50" charset="-127"/>
                <a:ea typeface="맑은 고딕" pitchFamily="50" charset="-127"/>
              </a:rPr>
              <a:t> Marci Rae McDade), Yongin University Professor (Natalie </a:t>
            </a:r>
            <a:r>
              <a:rPr lang="en-US" altLang="ko-KR" sz="900" dirty="0" err="1">
                <a:latin typeface="맑은 고딕" pitchFamily="50" charset="-127"/>
                <a:ea typeface="맑은 고딕" pitchFamily="50" charset="-127"/>
              </a:rPr>
              <a:t>St.Martin</a:t>
            </a:r>
            <a:r>
              <a:rPr lang="en-US" altLang="ko-KR" sz="900" dirty="0">
                <a:latin typeface="맑은 고딕" pitchFamily="50" charset="-127"/>
                <a:ea typeface="맑은 고딕" pitchFamily="50" charset="-127"/>
              </a:rPr>
              <a:t>), Chojun Museum Director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t>
            </a:r>
            <a:r>
              <a:rPr lang="en-US" altLang="ko-KR" sz="900" dirty="0" err="1">
                <a:latin typeface="맑은 고딕" pitchFamily="50" charset="-127"/>
                <a:ea typeface="맑은 고딕" pitchFamily="50" charset="-127"/>
              </a:rPr>
              <a:t>Soonhee</a:t>
            </a:r>
            <a:r>
              <a:rPr lang="en-US" altLang="ko-KR" sz="900" dirty="0">
                <a:latin typeface="맑은 고딕" pitchFamily="50" charset="-127"/>
                <a:ea typeface="맑은 고딕" pitchFamily="50" charset="-127"/>
              </a:rPr>
              <a:t> Kim), KBF Advisor</a:t>
            </a: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Mokwon</a:t>
            </a:r>
            <a:r>
              <a:rPr lang="en-US" altLang="ko-KR" sz="900" dirty="0">
                <a:latin typeface="맑은 고딕" pitchFamily="50" charset="-127"/>
                <a:ea typeface="맑은 고딕" pitchFamily="50" charset="-127"/>
              </a:rPr>
              <a:t> University</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Honorary professor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t>
            </a:r>
            <a:r>
              <a:rPr lang="en-US" altLang="ko-KR" sz="900" dirty="0" err="1">
                <a:latin typeface="맑은 고딕" pitchFamily="50" charset="-127"/>
                <a:ea typeface="맑은 고딕" pitchFamily="50" charset="-127"/>
              </a:rPr>
              <a:t>Youngsoon</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Kim), US</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Textile Society of America Chief Editor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(Karen Searle), US</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Bojagi Artist (</a:t>
            </a:r>
            <a:r>
              <a:rPr lang="en-US" altLang="ko-KR" sz="900" dirty="0" err="1">
                <a:latin typeface="맑은 고딕" pitchFamily="50" charset="-127"/>
                <a:ea typeface="맑은 고딕" pitchFamily="50" charset="-127"/>
              </a:rPr>
              <a:t>Youngmin</a:t>
            </a:r>
            <a:r>
              <a:rPr lang="en-US" altLang="ko-KR" sz="900" dirty="0">
                <a:latin typeface="맑은 고딕" pitchFamily="50" charset="-127"/>
                <a:ea typeface="맑은 고딕" pitchFamily="50" charset="-127"/>
              </a:rPr>
              <a:t> Lee), Polish/US paper Artist (</a:t>
            </a:r>
            <a:r>
              <a:rPr lang="en-US" altLang="ko-KR" sz="900" dirty="0" err="1">
                <a:latin typeface="맑은 고딕" pitchFamily="50" charset="-127"/>
                <a:ea typeface="맑은 고딕" pitchFamily="50" charset="-127"/>
              </a:rPr>
              <a:t>Ania</a:t>
            </a:r>
            <a:r>
              <a:rPr lang="en-US" altLang="ko-KR" sz="900" dirty="0">
                <a:latin typeface="맑은 고딕" pitchFamily="50" charset="-127"/>
                <a:ea typeface="맑은 고딕" pitchFamily="50" charset="-127"/>
              </a:rPr>
              <a:t> Gilmore) etc.</a:t>
            </a:r>
            <a:r>
              <a:rPr lang="ko-KR" altLang="en-US" sz="900" dirty="0">
                <a:latin typeface="맑은 고딕" pitchFamily="50" charset="-127"/>
                <a:ea typeface="맑은 고딕" pitchFamily="50" charset="-127"/>
              </a:rPr>
              <a:t> </a:t>
            </a:r>
          </a:p>
        </p:txBody>
      </p:sp>
      <p:pic>
        <p:nvPicPr>
          <p:cNvPr id="7171" name="Picture 3" descr="C:\Users\Family\Desktop\i22mage.jpeg"/>
          <p:cNvPicPr>
            <a:picLocks noChangeAspect="1" noChangeArrowheads="1"/>
          </p:cNvPicPr>
          <p:nvPr/>
        </p:nvPicPr>
        <p:blipFill>
          <a:blip r:embed="rId4" cstate="print"/>
          <a:srcRect/>
          <a:stretch>
            <a:fillRect/>
          </a:stretch>
        </p:blipFill>
        <p:spPr bwMode="auto">
          <a:xfrm>
            <a:off x="6545253" y="2511352"/>
            <a:ext cx="1935962" cy="2756776"/>
          </a:xfrm>
          <a:prstGeom prst="rect">
            <a:avLst/>
          </a:prstGeom>
          <a:noFill/>
        </p:spPr>
      </p:pic>
      <p:sp>
        <p:nvSpPr>
          <p:cNvPr id="15" name="직사각형 5"/>
          <p:cNvSpPr>
            <a:spLocks noChangeArrowheads="1"/>
          </p:cNvSpPr>
          <p:nvPr/>
        </p:nvSpPr>
        <p:spPr bwMode="auto">
          <a:xfrm>
            <a:off x="6004343" y="2238072"/>
            <a:ext cx="2476872" cy="273280"/>
          </a:xfrm>
          <a:prstGeom prst="rect">
            <a:avLst/>
          </a:prstGeom>
          <a:noFill/>
          <a:ln w="9525">
            <a:noFill/>
            <a:miter lim="800000"/>
            <a:headEnd/>
            <a:tailEnd/>
          </a:ln>
        </p:spPr>
        <p:txBody>
          <a:bodyPr wrap="square">
            <a:spAutoFit/>
          </a:bodyPr>
          <a:lstStyle/>
          <a:p>
            <a:pPr algn="r">
              <a:lnSpc>
                <a:spcPct val="150000"/>
              </a:lnSpc>
            </a:pP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Printed_Leaflet</a:t>
            </a:r>
            <a:endParaRPr lang="ko-KR" altLang="en-US" sz="900" dirty="0">
              <a:latin typeface="맑은 고딕" pitchFamily="50" charset="-127"/>
              <a:ea typeface="맑은 고딕" pitchFamily="50" charset="-127"/>
            </a:endParaRPr>
          </a:p>
        </p:txBody>
      </p:sp>
      <p:sp>
        <p:nvSpPr>
          <p:cNvPr id="16" name="슬라이드 번호 개체 틀 15"/>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15</a:t>
            </a:fld>
            <a:endParaRPr lang="en-US" altLang="ko-KR" sz="900" dirty="0">
              <a:latin typeface="맑은 고딕" pitchFamily="50" charset="-127"/>
              <a:ea typeface="맑은 고딕" pitchFamily="50" charset="-12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206931"/>
            <a:ext cx="8609013" cy="1061829"/>
          </a:xfrm>
          <a:prstGeom prst="rect">
            <a:avLst/>
          </a:prstGeom>
          <a:noFill/>
          <a:ln w="9525">
            <a:noFill/>
            <a:miter lim="800000"/>
            <a:headEnd/>
            <a:tailEnd/>
          </a:ln>
        </p:spPr>
        <p:txBody>
          <a:bodyPr wrap="square">
            <a:spAutoFit/>
          </a:bodyPr>
          <a:lstStyle/>
          <a:p>
            <a:pPr marL="342900" indent="-342900">
              <a:lnSpc>
                <a:spcPct val="150000"/>
              </a:lnSpc>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endParaRPr lang="en-US" altLang="ko-KR" sz="1000" b="1" dirty="0">
              <a:latin typeface="맑은 고딕" pitchFamily="50" charset="-127"/>
              <a:ea typeface="맑은 고딕" pitchFamily="50" charset="-127"/>
            </a:endParaRP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7823278" cy="1292662"/>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a:solidFill>
                  <a:schemeClr val="bg2">
                    <a:lumMod val="75000"/>
                  </a:schemeClr>
                </a:solidFill>
                <a:latin typeface="맑은 고딕" pitchFamily="50" charset="-127"/>
                <a:ea typeface="맑은 고딕" pitchFamily="50" charset="-127"/>
              </a:rPr>
              <a:t>Linked</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Events After 2014 KBF_2015 Korea/Romania</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25</a:t>
            </a:r>
            <a:r>
              <a:rPr lang="en-US" altLang="ko-KR" sz="1800" b="1" baseline="30000" dirty="0">
                <a:solidFill>
                  <a:schemeClr val="bg2">
                    <a:lumMod val="75000"/>
                  </a:schemeClr>
                </a:solidFill>
                <a:latin typeface="맑은 고딕" pitchFamily="50" charset="-127"/>
                <a:ea typeface="맑은 고딕" pitchFamily="50" charset="-127"/>
              </a:rPr>
              <a:t>th</a:t>
            </a:r>
            <a:r>
              <a:rPr lang="en-US" altLang="ko-KR" sz="1800" b="1" dirty="0">
                <a:solidFill>
                  <a:schemeClr val="bg2">
                    <a:lumMod val="75000"/>
                  </a:schemeClr>
                </a:solidFill>
                <a:latin typeface="맑은 고딕" pitchFamily="50" charset="-127"/>
                <a:ea typeface="맑은 고딕" pitchFamily="50" charset="-127"/>
              </a:rPr>
              <a:t> Anniversary of Diplomatic Relations Special Exhibition </a:t>
            </a:r>
          </a:p>
          <a:p>
            <a:pPr>
              <a:spcBef>
                <a:spcPct val="50000"/>
              </a:spcBef>
            </a:pPr>
            <a:r>
              <a:rPr lang="en-US" altLang="ko-KR" sz="1400" b="1" dirty="0">
                <a:solidFill>
                  <a:schemeClr val="bg2">
                    <a:lumMod val="75000"/>
                  </a:schemeClr>
                </a:solidFill>
                <a:latin typeface="맑은 고딕" pitchFamily="50" charset="-127"/>
                <a:ea typeface="맑은 고딕" pitchFamily="50" charset="-127"/>
              </a:rPr>
              <a:t>			The National Village Museum / 28-30, </a:t>
            </a:r>
            <a:r>
              <a:rPr lang="en-US" altLang="ko-KR" sz="1400" b="1" dirty="0" err="1">
                <a:solidFill>
                  <a:schemeClr val="bg2">
                    <a:lumMod val="75000"/>
                  </a:schemeClr>
                </a:solidFill>
                <a:latin typeface="맑은 고딕" pitchFamily="50" charset="-127"/>
                <a:ea typeface="맑은 고딕" pitchFamily="50" charset="-127"/>
              </a:rPr>
              <a:t>Șoseaua</a:t>
            </a:r>
            <a:r>
              <a:rPr lang="en-US" altLang="ko-KR" sz="1400" b="1" dirty="0">
                <a:solidFill>
                  <a:schemeClr val="bg2">
                    <a:lumMod val="75000"/>
                  </a:schemeClr>
                </a:solidFill>
                <a:latin typeface="맑은 고딕" pitchFamily="50" charset="-127"/>
                <a:ea typeface="맑은 고딕" pitchFamily="50" charset="-127"/>
              </a:rPr>
              <a:t> Pavel</a:t>
            </a:r>
          </a:p>
          <a:p>
            <a:pPr>
              <a:spcBef>
                <a:spcPct val="50000"/>
              </a:spcBef>
            </a:pPr>
            <a:r>
              <a:rPr lang="en-US" altLang="ko-KR" sz="1400" b="1" dirty="0">
                <a:solidFill>
                  <a:schemeClr val="bg2">
                    <a:lumMod val="75000"/>
                  </a:schemeClr>
                </a:solidFill>
                <a:latin typeface="맑은 고딕" pitchFamily="50" charset="-127"/>
                <a:ea typeface="맑은 고딕" pitchFamily="50" charset="-127"/>
              </a:rPr>
              <a:t>			</a:t>
            </a:r>
            <a:r>
              <a:rPr lang="en-US" altLang="ko-KR" sz="1400" b="1" dirty="0" err="1">
                <a:solidFill>
                  <a:schemeClr val="bg2">
                    <a:lumMod val="75000"/>
                  </a:schemeClr>
                </a:solidFill>
                <a:latin typeface="맑은 고딕" pitchFamily="50" charset="-127"/>
                <a:ea typeface="맑은 고딕" pitchFamily="50" charset="-127"/>
              </a:rPr>
              <a:t>Dimitrievici</a:t>
            </a:r>
            <a:r>
              <a:rPr lang="en-US" altLang="ko-KR" sz="1400" b="1" dirty="0">
                <a:solidFill>
                  <a:schemeClr val="bg2">
                    <a:lumMod val="75000"/>
                  </a:schemeClr>
                </a:solidFill>
                <a:latin typeface="맑은 고딕" pitchFamily="50" charset="-127"/>
                <a:ea typeface="맑은 고딕" pitchFamily="50" charset="-127"/>
              </a:rPr>
              <a:t> </a:t>
            </a:r>
            <a:r>
              <a:rPr lang="en-US" altLang="ko-KR" sz="1400" b="1" dirty="0" err="1">
                <a:solidFill>
                  <a:schemeClr val="bg2">
                    <a:lumMod val="75000"/>
                  </a:schemeClr>
                </a:solidFill>
                <a:latin typeface="맑은 고딕" pitchFamily="50" charset="-127"/>
                <a:ea typeface="맑은 고딕" pitchFamily="50" charset="-127"/>
              </a:rPr>
              <a:t>Kiseleff</a:t>
            </a:r>
            <a:r>
              <a:rPr lang="en-US" altLang="ko-KR" sz="1400" b="1" dirty="0">
                <a:solidFill>
                  <a:schemeClr val="bg2">
                    <a:lumMod val="75000"/>
                  </a:schemeClr>
                </a:solidFill>
                <a:latin typeface="맑은 고딕" pitchFamily="50" charset="-127"/>
                <a:ea typeface="맑은 고딕" pitchFamily="50" charset="-127"/>
              </a:rPr>
              <a:t>, </a:t>
            </a:r>
            <a:r>
              <a:rPr lang="en-US" altLang="ko-KR" sz="1400" b="1" dirty="0" err="1">
                <a:solidFill>
                  <a:schemeClr val="bg2">
                    <a:lumMod val="75000"/>
                  </a:schemeClr>
                </a:solidFill>
                <a:latin typeface="맑은 고딕" pitchFamily="50" charset="-127"/>
                <a:ea typeface="맑은 고딕" pitchFamily="50" charset="-127"/>
              </a:rPr>
              <a:t>București</a:t>
            </a:r>
            <a:r>
              <a:rPr lang="en-US" altLang="ko-KR" sz="1400" b="1" dirty="0">
                <a:solidFill>
                  <a:schemeClr val="bg2">
                    <a:lumMod val="75000"/>
                  </a:schemeClr>
                </a:solidFill>
                <a:latin typeface="맑은 고딕" pitchFamily="50" charset="-127"/>
                <a:ea typeface="맑은 고딕" pitchFamily="50" charset="-127"/>
              </a:rPr>
              <a:t> 011347 Romania</a:t>
            </a:r>
          </a:p>
        </p:txBody>
      </p:sp>
      <p:pic>
        <p:nvPicPr>
          <p:cNvPr id="124929" name="_x105858544" descr="EMB000024a826f2"/>
          <p:cNvPicPr>
            <a:picLocks noChangeAspect="1" noChangeArrowheads="1"/>
          </p:cNvPicPr>
          <p:nvPr/>
        </p:nvPicPr>
        <p:blipFill>
          <a:blip r:embed="rId3" cstate="print"/>
          <a:srcRect/>
          <a:stretch>
            <a:fillRect/>
          </a:stretch>
        </p:blipFill>
        <p:spPr bwMode="auto">
          <a:xfrm>
            <a:off x="311479" y="2263051"/>
            <a:ext cx="5340641" cy="3982173"/>
          </a:xfrm>
          <a:prstGeom prst="rect">
            <a:avLst/>
          </a:prstGeom>
          <a:noFill/>
        </p:spPr>
      </p:pic>
      <p:pic>
        <p:nvPicPr>
          <p:cNvPr id="124931" name="Picture 3" descr="C:\Users\Family\Desktop\im111age.jpeg"/>
          <p:cNvPicPr>
            <a:picLocks noChangeAspect="1" noChangeArrowheads="1"/>
          </p:cNvPicPr>
          <p:nvPr/>
        </p:nvPicPr>
        <p:blipFill>
          <a:blip r:embed="rId4" cstate="print"/>
          <a:srcRect/>
          <a:stretch>
            <a:fillRect/>
          </a:stretch>
        </p:blipFill>
        <p:spPr bwMode="auto">
          <a:xfrm rot="10800000">
            <a:off x="6357950" y="3088771"/>
            <a:ext cx="2366156" cy="3156453"/>
          </a:xfrm>
          <a:prstGeom prst="rect">
            <a:avLst/>
          </a:prstGeom>
          <a:noFill/>
        </p:spPr>
      </p:pic>
      <p:sp>
        <p:nvSpPr>
          <p:cNvPr id="14" name="직사각형 5"/>
          <p:cNvSpPr>
            <a:spLocks noChangeArrowheads="1"/>
          </p:cNvSpPr>
          <p:nvPr/>
        </p:nvSpPr>
        <p:spPr bwMode="auto">
          <a:xfrm>
            <a:off x="459904" y="6245225"/>
            <a:ext cx="5275635" cy="481029"/>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Opening Ceremony (Center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HyoSung</a:t>
            </a:r>
            <a:r>
              <a:rPr lang="en-US" altLang="ko-KR" sz="900" dirty="0">
                <a:latin typeface="맑은 고딕" pitchFamily="50" charset="-127"/>
                <a:ea typeface="맑은 고딕" pitchFamily="50" charset="-127"/>
              </a:rPr>
              <a:t> Park, Ambassador of Romania, </a:t>
            </a:r>
          </a:p>
          <a:p>
            <a:pPr>
              <a:lnSpc>
                <a:spcPct val="150000"/>
              </a:lnSpc>
            </a:pPr>
            <a:r>
              <a:rPr lang="en-US" altLang="ko-KR" sz="900" dirty="0">
                <a:latin typeface="맑은 고딕" pitchFamily="50" charset="-127"/>
                <a:ea typeface="맑은 고딕" pitchFamily="50" charset="-127"/>
              </a:rPr>
              <a:t>Curator : </a:t>
            </a:r>
            <a:r>
              <a:rPr lang="en-US" altLang="ko-KR" sz="900" b="1" dirty="0" err="1">
                <a:latin typeface="맑은 고딕" pitchFamily="50" charset="-127"/>
                <a:ea typeface="맑은 고딕" pitchFamily="50" charset="-127"/>
              </a:rPr>
              <a:t>Chunghie</a:t>
            </a:r>
            <a:r>
              <a:rPr lang="en-US" altLang="ko-KR" sz="900" b="1" dirty="0">
                <a:latin typeface="맑은 고딕" pitchFamily="50" charset="-127"/>
                <a:ea typeface="맑은 고딕" pitchFamily="50" charset="-127"/>
              </a:rPr>
              <a:t> Lee, Dr. Anna </a:t>
            </a:r>
            <a:r>
              <a:rPr lang="en-US" altLang="ko-KR" sz="900" b="1" dirty="0" err="1">
                <a:latin typeface="맑은 고딕" pitchFamily="50" charset="-127"/>
                <a:ea typeface="맑은 고딕" pitchFamily="50" charset="-127"/>
              </a:rPr>
              <a:t>Orban</a:t>
            </a:r>
            <a:r>
              <a:rPr lang="en-US" altLang="ko-KR" sz="900" b="1" dirty="0">
                <a:latin typeface="맑은 고딕" pitchFamily="50" charset="-127"/>
                <a:ea typeface="맑은 고딕" pitchFamily="50" charset="-127"/>
              </a:rPr>
              <a:t>-Maria-</a:t>
            </a:r>
            <a:r>
              <a:rPr lang="en-US" altLang="ko-KR" sz="900" dirty="0">
                <a:latin typeface="맑은 고딕" pitchFamily="50" charset="-127"/>
                <a:ea typeface="맑은 고딕" pitchFamily="50" charset="-127"/>
              </a:rPr>
              <a:t>Romania</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National University of Arts</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Professor)</a:t>
            </a:r>
            <a:endParaRPr lang="ko-KR" altLang="en-US" sz="900" dirty="0">
              <a:latin typeface="맑은 고딕" pitchFamily="50" charset="-127"/>
              <a:ea typeface="맑은 고딕" pitchFamily="50" charset="-127"/>
            </a:endParaRPr>
          </a:p>
        </p:txBody>
      </p:sp>
      <p:sp>
        <p:nvSpPr>
          <p:cNvPr id="15" name="직사각형 5"/>
          <p:cNvSpPr>
            <a:spLocks noChangeArrowheads="1"/>
          </p:cNvSpPr>
          <p:nvPr/>
        </p:nvSpPr>
        <p:spPr bwMode="auto">
          <a:xfrm>
            <a:off x="6247234" y="2792294"/>
            <a:ext cx="2476872" cy="273280"/>
          </a:xfrm>
          <a:prstGeom prst="rect">
            <a:avLst/>
          </a:prstGeom>
          <a:noFill/>
          <a:ln w="9525">
            <a:noFill/>
            <a:miter lim="800000"/>
            <a:headEnd/>
            <a:tailEnd/>
          </a:ln>
        </p:spPr>
        <p:txBody>
          <a:bodyPr wrap="square">
            <a:spAutoFit/>
          </a:bodyPr>
          <a:lstStyle/>
          <a:p>
            <a:pPr algn="r">
              <a:lnSpc>
                <a:spcPct val="150000"/>
              </a:lnSpc>
            </a:pP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Printed_Leaflet</a:t>
            </a:r>
            <a:endParaRPr lang="ko-KR" altLang="en-US" sz="900" dirty="0">
              <a:latin typeface="맑은 고딕" pitchFamily="50" charset="-127"/>
              <a:ea typeface="맑은 고딕" pitchFamily="50" charset="-127"/>
            </a:endParaRPr>
          </a:p>
        </p:txBody>
      </p:sp>
      <p:sp>
        <p:nvSpPr>
          <p:cNvPr id="16" name="슬라이드 번호 개체 틀 15"/>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16</a:t>
            </a:fld>
            <a:endParaRPr lang="en-US" altLang="ko-KR" sz="900" dirty="0">
              <a:latin typeface="맑은 고딕" pitchFamily="50" charset="-127"/>
              <a:ea typeface="맑은 고딕" pitchFamily="50" charset="-127"/>
            </a:endParaRPr>
          </a:p>
        </p:txBody>
      </p:sp>
      <p:sp>
        <p:nvSpPr>
          <p:cNvPr id="2" name="TextBox 1">
            <a:extLst>
              <a:ext uri="{FF2B5EF4-FFF2-40B4-BE49-F238E27FC236}">
                <a16:creationId xmlns="" xmlns:a16="http://schemas.microsoft.com/office/drawing/2014/main" id="{1A020882-2769-4F6F-859A-450DD109399F}"/>
              </a:ext>
            </a:extLst>
          </p:cNvPr>
          <p:cNvSpPr txBox="1"/>
          <p:nvPr/>
        </p:nvSpPr>
        <p:spPr>
          <a:xfrm>
            <a:off x="5002440" y="318091"/>
            <a:ext cx="3576042" cy="461665"/>
          </a:xfrm>
          <a:prstGeom prst="rect">
            <a:avLst/>
          </a:prstGeom>
          <a:noFill/>
        </p:spPr>
        <p:txBody>
          <a:bodyPr wrap="square" rtlCol="0">
            <a:spAutoFit/>
          </a:bodyPr>
          <a:lstStyle/>
          <a:p>
            <a:r>
              <a:rPr lang="en-US" altLang="ko-KR" b="1" dirty="0">
                <a:solidFill>
                  <a:schemeClr val="bg2">
                    <a:lumMod val="75000"/>
                  </a:schemeClr>
                </a:solidFill>
                <a:latin typeface="맑은 고딕" pitchFamily="50" charset="-127"/>
                <a:ea typeface="맑은 고딕" pitchFamily="50" charset="-127"/>
              </a:rPr>
              <a:t>2015 </a:t>
            </a:r>
            <a:r>
              <a:rPr lang="en-US" altLang="ko-KR" b="1" dirty="0">
                <a:solidFill>
                  <a:schemeClr val="tx1">
                    <a:lumMod val="65000"/>
                    <a:lumOff val="35000"/>
                  </a:schemeClr>
                </a:solidFill>
                <a:latin typeface="맑은 고딕" pitchFamily="50" charset="-127"/>
                <a:ea typeface="맑은 고딕" pitchFamily="50" charset="-127"/>
              </a:rPr>
              <a:t>Korea/Romania </a:t>
            </a:r>
            <a:r>
              <a:rPr lang="en-US" altLang="ko-KR" b="1" dirty="0">
                <a:solidFill>
                  <a:schemeClr val="bg2">
                    <a:lumMod val="75000"/>
                  </a:schemeClr>
                </a:solidFill>
                <a:latin typeface="맑은 고딕" pitchFamily="50" charset="-127"/>
                <a:ea typeface="맑은 고딕" pitchFamily="50" charset="-127"/>
              </a:rPr>
              <a:t>25</a:t>
            </a:r>
            <a:r>
              <a:rPr lang="en-US" altLang="ko-KR" b="1" baseline="30000" dirty="0">
                <a:solidFill>
                  <a:schemeClr val="bg2">
                    <a:lumMod val="75000"/>
                  </a:schemeClr>
                </a:solidFill>
                <a:latin typeface="맑은 고딕" pitchFamily="50" charset="-127"/>
                <a:ea typeface="맑은 고딕" pitchFamily="50" charset="-127"/>
              </a:rPr>
              <a:t>th</a:t>
            </a:r>
            <a:r>
              <a:rPr lang="en-US" altLang="ko-KR" b="1" dirty="0">
                <a:solidFill>
                  <a:schemeClr val="bg2">
                    <a:lumMod val="75000"/>
                  </a:schemeClr>
                </a:solidFill>
                <a:latin typeface="맑은 고딕" pitchFamily="50" charset="-127"/>
                <a:ea typeface="맑은 고딕" pitchFamily="50" charset="-127"/>
              </a:rPr>
              <a:t> Anniversary of Diplomatic Relations Special Exhibition</a:t>
            </a:r>
            <a:endParaRPr lang="ko-KR"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 </a:t>
            </a:r>
            <a:r>
              <a:rPr lang="en-US" altLang="ko-KR" b="1" dirty="0">
                <a:solidFill>
                  <a:schemeClr val="bg2">
                    <a:lumMod val="75000"/>
                  </a:schemeClr>
                </a:solidFill>
                <a:latin typeface="맑은 고딕" pitchFamily="50" charset="-127"/>
                <a:ea typeface="맑은 고딕" pitchFamily="50" charset="-127"/>
              </a:rPr>
              <a:t>2015 Hands of Korea-Miami </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3" y="971436"/>
            <a:ext cx="7174383" cy="1107996"/>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bg2">
                    <a:lumMod val="75000"/>
                  </a:schemeClr>
                </a:solidFill>
                <a:latin typeface="맑은 고딕" pitchFamily="50" charset="-127"/>
                <a:ea typeface="맑은 고딕" pitchFamily="50" charset="-127"/>
              </a:rPr>
              <a:t>&gt; Linked</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Events After 2014 KBF_2015 Hands of Korea-Miami  </a:t>
            </a:r>
            <a:endParaRPr lang="en-US" altLang="ko-KR" sz="1600" b="1" dirty="0">
              <a:solidFill>
                <a:schemeClr val="bg2">
                  <a:lumMod val="75000"/>
                </a:schemeClr>
              </a:solidFill>
              <a:latin typeface="맑은 고딕" pitchFamily="50" charset="-127"/>
              <a:ea typeface="맑은 고딕" pitchFamily="50" charset="-127"/>
            </a:endParaRPr>
          </a:p>
          <a:p>
            <a:pPr>
              <a:spcBef>
                <a:spcPct val="50000"/>
              </a:spcBef>
            </a:pPr>
            <a:r>
              <a:rPr lang="en-US" altLang="ko-KR" sz="1600" b="1" dirty="0">
                <a:solidFill>
                  <a:schemeClr val="bg2">
                    <a:lumMod val="75000"/>
                  </a:schemeClr>
                </a:solidFill>
                <a:latin typeface="맑은 고딕" pitchFamily="50" charset="-127"/>
                <a:ea typeface="맑은 고딕" pitchFamily="50" charset="-127"/>
              </a:rPr>
              <a:t>   			US</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Miami</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Airport</a:t>
            </a:r>
            <a:r>
              <a:rPr lang="ko-KR" altLang="en-US" sz="1600" b="1" dirty="0">
                <a:solidFill>
                  <a:schemeClr val="bg2">
                    <a:lumMod val="75000"/>
                  </a:schemeClr>
                </a:solidFill>
                <a:latin typeface="맑은 고딕" pitchFamily="50" charset="-127"/>
                <a:ea typeface="맑은 고딕" pitchFamily="50" charset="-127"/>
              </a:rPr>
              <a:t> </a:t>
            </a:r>
            <a:r>
              <a:rPr lang="en-US" altLang="ko-KR" sz="1600" b="1" dirty="0">
                <a:solidFill>
                  <a:schemeClr val="bg2">
                    <a:lumMod val="75000"/>
                  </a:schemeClr>
                </a:solidFill>
                <a:latin typeface="맑은 고딕" pitchFamily="50" charset="-127"/>
                <a:ea typeface="맑은 고딕" pitchFamily="50" charset="-127"/>
              </a:rPr>
              <a:t>Handmade Gallery /</a:t>
            </a:r>
          </a:p>
          <a:p>
            <a:pPr>
              <a:spcBef>
                <a:spcPct val="50000"/>
              </a:spcBef>
            </a:pPr>
            <a:r>
              <a:rPr lang="en-US" altLang="ko-KR" sz="1600" b="1" dirty="0">
                <a:solidFill>
                  <a:schemeClr val="bg2">
                    <a:lumMod val="75000"/>
                  </a:schemeClr>
                </a:solidFill>
                <a:latin typeface="맑은 고딕" pitchFamily="50" charset="-127"/>
                <a:ea typeface="맑은 고딕" pitchFamily="50" charset="-127"/>
              </a:rPr>
              <a:t>			 2100 NW 42nd Ave, Miami, FL 33126 US</a:t>
            </a:r>
          </a:p>
        </p:txBody>
      </p:sp>
      <p:sp>
        <p:nvSpPr>
          <p:cNvPr id="19" name="슬라이드 번호 개체 틀 18"/>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17</a:t>
            </a:fld>
            <a:endParaRPr lang="en-US" altLang="ko-KR" sz="900" dirty="0">
              <a:latin typeface="맑은 고딕" pitchFamily="50" charset="-127"/>
              <a:ea typeface="맑은 고딕" pitchFamily="50" charset="-127"/>
            </a:endParaRPr>
          </a:p>
        </p:txBody>
      </p:sp>
      <p:sp>
        <p:nvSpPr>
          <p:cNvPr id="16" name="직사각형 5"/>
          <p:cNvSpPr>
            <a:spLocks noChangeArrowheads="1"/>
          </p:cNvSpPr>
          <p:nvPr/>
        </p:nvSpPr>
        <p:spPr bwMode="auto">
          <a:xfrm>
            <a:off x="534987" y="6072206"/>
            <a:ext cx="4909142" cy="507831"/>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https://www.facebook.com/beyondbojagi/videos/958142597588253/</a:t>
            </a:r>
            <a:endParaRPr lang="ko-KR" altLang="en-US" sz="900" dirty="0">
              <a:latin typeface="맑은 고딕" pitchFamily="50" charset="-127"/>
              <a:ea typeface="맑은 고딕" pitchFamily="50" charset="-127"/>
            </a:endParaRPr>
          </a:p>
          <a:p>
            <a:pPr>
              <a:lnSpc>
                <a:spcPct val="150000"/>
              </a:lnSpc>
            </a:pPr>
            <a:endParaRPr lang="ko-KR" altLang="en-US" sz="900" dirty="0">
              <a:latin typeface="맑은 고딕" pitchFamily="50" charset="-127"/>
              <a:ea typeface="맑은 고딕" pitchFamily="50" charset="-127"/>
            </a:endParaRPr>
          </a:p>
        </p:txBody>
      </p:sp>
      <p:sp>
        <p:nvSpPr>
          <p:cNvPr id="13" name="직사각형 12"/>
          <p:cNvSpPr/>
          <p:nvPr/>
        </p:nvSpPr>
        <p:spPr>
          <a:xfrm>
            <a:off x="534987" y="2376136"/>
            <a:ext cx="7394599" cy="293414"/>
          </a:xfrm>
          <a:prstGeom prst="rect">
            <a:avLst/>
          </a:prstGeom>
        </p:spPr>
        <p:txBody>
          <a:bodyPr wrap="square">
            <a:spAutoFit/>
          </a:bodyPr>
          <a:lstStyle/>
          <a:p>
            <a:pPr>
              <a:lnSpc>
                <a:spcPct val="150000"/>
              </a:lnSpc>
            </a:pPr>
            <a:r>
              <a:rPr lang="en-US" altLang="ko-KR" sz="1000" dirty="0">
                <a:latin typeface="맑은 고딕" pitchFamily="50" charset="-127"/>
                <a:ea typeface="맑은 고딕" pitchFamily="50" charset="-127"/>
              </a:rPr>
              <a:t>Curator : </a:t>
            </a:r>
            <a:r>
              <a:rPr lang="en-US" altLang="ko-KR" sz="1000" b="1" dirty="0" err="1">
                <a:latin typeface="맑은 고딕" pitchFamily="50" charset="-127"/>
                <a:ea typeface="맑은 고딕" pitchFamily="50" charset="-127"/>
              </a:rPr>
              <a:t>Chunghie</a:t>
            </a:r>
            <a:r>
              <a:rPr lang="en-US" altLang="ko-KR" sz="1000" b="1" dirty="0">
                <a:latin typeface="맑은 고딕" pitchFamily="50" charset="-127"/>
                <a:ea typeface="맑은 고딕" pitchFamily="50" charset="-127"/>
              </a:rPr>
              <a:t> Lee</a:t>
            </a:r>
            <a:r>
              <a:rPr lang="en-US" altLang="ko-KR" sz="1000" dirty="0">
                <a:latin typeface="맑은 고딕" pitchFamily="50" charset="-127"/>
                <a:ea typeface="맑은 고딕" pitchFamily="50" charset="-127"/>
              </a:rPr>
              <a:t>-KBF representative, </a:t>
            </a:r>
            <a:r>
              <a:rPr lang="en-US" altLang="ko-KR" sz="1000" b="1" dirty="0">
                <a:latin typeface="맑은 고딕" pitchFamily="50" charset="-127"/>
                <a:ea typeface="맑은 고딕" pitchFamily="50" charset="-127"/>
              </a:rPr>
              <a:t>Dr. Yolanda Sanchez-MIA </a:t>
            </a:r>
            <a:r>
              <a:rPr lang="en-US" altLang="ko-KR" sz="1000" dirty="0">
                <a:latin typeface="맑은 고딕" pitchFamily="50" charset="-127"/>
                <a:ea typeface="맑은 고딕" pitchFamily="50" charset="-127"/>
              </a:rPr>
              <a:t>Director)</a:t>
            </a:r>
          </a:p>
        </p:txBody>
      </p:sp>
      <p:pic>
        <p:nvPicPr>
          <p:cNvPr id="4098" name="Picture 2" descr="C:\Users\user\Dropbox\스크린샷\스크린샷 2018-06-18 11.58.34.png"/>
          <p:cNvPicPr>
            <a:picLocks noChangeAspect="1" noChangeArrowheads="1"/>
          </p:cNvPicPr>
          <p:nvPr/>
        </p:nvPicPr>
        <p:blipFill>
          <a:blip r:embed="rId3" cstate="print"/>
          <a:srcRect/>
          <a:stretch>
            <a:fillRect/>
          </a:stretch>
        </p:blipFill>
        <p:spPr bwMode="auto">
          <a:xfrm>
            <a:off x="534987" y="2714620"/>
            <a:ext cx="5345755" cy="3357586"/>
          </a:xfrm>
          <a:prstGeom prst="rect">
            <a:avLst/>
          </a:prstGeom>
          <a:noFill/>
        </p:spPr>
      </p:pic>
      <p:pic>
        <p:nvPicPr>
          <p:cNvPr id="4100" name="Picture 4" descr="C:\Users\user\Desktop\마이아미 책표지.jpg"/>
          <p:cNvPicPr>
            <a:picLocks noChangeAspect="1" noChangeArrowheads="1"/>
          </p:cNvPicPr>
          <p:nvPr/>
        </p:nvPicPr>
        <p:blipFill>
          <a:blip r:embed="rId4" cstate="print"/>
          <a:srcRect/>
          <a:stretch>
            <a:fillRect/>
          </a:stretch>
        </p:blipFill>
        <p:spPr bwMode="auto">
          <a:xfrm>
            <a:off x="6143636" y="3131562"/>
            <a:ext cx="2246301" cy="2654892"/>
          </a:xfrm>
          <a:prstGeom prst="rect">
            <a:avLst/>
          </a:prstGeom>
          <a:noFill/>
        </p:spPr>
      </p:pic>
      <p:sp>
        <p:nvSpPr>
          <p:cNvPr id="20" name="직사각형 5"/>
          <p:cNvSpPr>
            <a:spLocks noChangeArrowheads="1"/>
          </p:cNvSpPr>
          <p:nvPr/>
        </p:nvSpPr>
        <p:spPr bwMode="auto">
          <a:xfrm>
            <a:off x="5825370" y="2792294"/>
            <a:ext cx="2476872" cy="273280"/>
          </a:xfrm>
          <a:prstGeom prst="rect">
            <a:avLst/>
          </a:prstGeom>
          <a:noFill/>
          <a:ln w="9525">
            <a:noFill/>
            <a:miter lim="800000"/>
            <a:headEnd/>
            <a:tailEnd/>
          </a:ln>
        </p:spPr>
        <p:txBody>
          <a:bodyPr wrap="square">
            <a:spAutoFit/>
          </a:bodyPr>
          <a:lstStyle/>
          <a:p>
            <a:pPr algn="r">
              <a:lnSpc>
                <a:spcPct val="150000"/>
              </a:lnSpc>
            </a:pP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Printed_Leaflet</a:t>
            </a:r>
            <a:endParaRPr lang="ko-KR" altLang="en-US" sz="900" dirty="0">
              <a:latin typeface="맑은 고딕" pitchFamily="50" charset="-127"/>
              <a:ea typeface="맑은 고딕" pitchFamily="50" charset="-12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a:defRPr/>
            </a:pPr>
            <a:fld id="{E3E42C6F-2B59-45EF-AA17-44AB77B5EFEB}" type="slidenum">
              <a:rPr lang="en-US" altLang="ko-KR" smtClean="0"/>
              <a:pPr>
                <a:defRPr/>
              </a:pPr>
              <a:t>18</a:t>
            </a:fld>
            <a:endParaRPr lang="en-US" altLang="ko-KR"/>
          </a:p>
        </p:txBody>
      </p:sp>
      <p:sp>
        <p:nvSpPr>
          <p:cNvPr id="4" name="직사각형 5"/>
          <p:cNvSpPr>
            <a:spLocks noChangeArrowheads="1"/>
          </p:cNvSpPr>
          <p:nvPr/>
        </p:nvSpPr>
        <p:spPr bwMode="auto">
          <a:xfrm>
            <a:off x="937158" y="4447626"/>
            <a:ext cx="3058778" cy="1312026"/>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After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2014 KBF, Linked</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Exhibition_</a:t>
            </a:r>
          </a:p>
          <a:p>
            <a:pPr>
              <a:lnSpc>
                <a:spcPct val="150000"/>
              </a:lnSpc>
            </a:pPr>
            <a:r>
              <a:rPr lang="en-US" altLang="ko-KR" sz="900" b="1" dirty="0">
                <a:latin typeface="맑은 고딕" pitchFamily="50" charset="-127"/>
                <a:ea typeface="맑은 고딕" pitchFamily="50" charset="-127"/>
              </a:rPr>
              <a:t>    </a:t>
            </a:r>
            <a:r>
              <a:rPr lang="en-US" altLang="ko-KR" sz="900" b="1" dirty="0">
                <a:solidFill>
                  <a:schemeClr val="bg2">
                    <a:lumMod val="75000"/>
                  </a:schemeClr>
                </a:solidFill>
                <a:latin typeface="맑은 고딕" pitchFamily="50" charset="-127"/>
                <a:ea typeface="맑은 고딕" pitchFamily="50" charset="-127"/>
              </a:rPr>
              <a:t>US</a:t>
            </a:r>
            <a:r>
              <a:rPr lang="ko-KR" altLang="en-US" sz="900" b="1" dirty="0">
                <a:solidFill>
                  <a:schemeClr val="bg2">
                    <a:lumMod val="75000"/>
                  </a:schemeClr>
                </a:solidFill>
                <a:latin typeface="맑은 고딕" pitchFamily="50" charset="-127"/>
                <a:ea typeface="맑은 고딕" pitchFamily="50" charset="-127"/>
              </a:rPr>
              <a:t> </a:t>
            </a:r>
            <a:r>
              <a:rPr lang="en-US" altLang="ko-KR" sz="900" b="1" dirty="0">
                <a:solidFill>
                  <a:schemeClr val="bg2">
                    <a:lumMod val="75000"/>
                  </a:schemeClr>
                </a:solidFill>
                <a:latin typeface="맑은 고딕" pitchFamily="50" charset="-127"/>
                <a:ea typeface="맑은 고딕" pitchFamily="50" charset="-127"/>
              </a:rPr>
              <a:t>Miami</a:t>
            </a:r>
            <a:r>
              <a:rPr lang="ko-KR" altLang="en-US" sz="900" b="1" dirty="0">
                <a:solidFill>
                  <a:schemeClr val="bg2">
                    <a:lumMod val="75000"/>
                  </a:schemeClr>
                </a:solidFill>
                <a:latin typeface="맑은 고딕" pitchFamily="50" charset="-127"/>
                <a:ea typeface="맑은 고딕" pitchFamily="50" charset="-127"/>
              </a:rPr>
              <a:t> </a:t>
            </a:r>
            <a:r>
              <a:rPr lang="en-US" altLang="ko-KR" sz="900" b="1" dirty="0">
                <a:solidFill>
                  <a:schemeClr val="bg2">
                    <a:lumMod val="75000"/>
                  </a:schemeClr>
                </a:solidFill>
                <a:latin typeface="맑은 고딕" pitchFamily="50" charset="-127"/>
                <a:ea typeface="맑은 고딕" pitchFamily="50" charset="-127"/>
              </a:rPr>
              <a:t>Airport</a:t>
            </a:r>
            <a:r>
              <a:rPr lang="ko-KR" altLang="en-US" sz="900" b="1" dirty="0">
                <a:solidFill>
                  <a:schemeClr val="bg2">
                    <a:lumMod val="75000"/>
                  </a:schemeClr>
                </a:solidFill>
                <a:latin typeface="맑은 고딕" pitchFamily="50" charset="-127"/>
                <a:ea typeface="맑은 고딕" pitchFamily="50" charset="-127"/>
              </a:rPr>
              <a:t> </a:t>
            </a:r>
            <a:r>
              <a:rPr lang="en-US" altLang="ko-KR" sz="900" b="1" dirty="0">
                <a:solidFill>
                  <a:schemeClr val="bg2">
                    <a:lumMod val="75000"/>
                  </a:schemeClr>
                </a:solidFill>
                <a:latin typeface="맑은 고딕" pitchFamily="50" charset="-127"/>
                <a:ea typeface="맑은 고딕" pitchFamily="50" charset="-127"/>
              </a:rPr>
              <a:t>Handmade Gallery</a:t>
            </a:r>
            <a:endParaRPr lang="en-US" altLang="ko-KR" sz="900" b="1" dirty="0">
              <a:latin typeface="맑은 고딕" pitchFamily="50" charset="-127"/>
              <a:ea typeface="맑은 고딕" pitchFamily="50" charset="-127"/>
            </a:endParaRPr>
          </a:p>
          <a:p>
            <a:pPr>
              <a:lnSpc>
                <a:spcPct val="150000"/>
              </a:lnSpc>
            </a:pPr>
            <a:r>
              <a:rPr lang="en-US" altLang="ko-KR" sz="900" dirty="0">
                <a:latin typeface="맑은 고딕" pitchFamily="50" charset="-127"/>
                <a:ea typeface="맑은 고딕" pitchFamily="50" charset="-127"/>
              </a:rPr>
              <a:t>    </a:t>
            </a:r>
            <a:r>
              <a:rPr lang="en-US" altLang="ko-KR" sz="900" b="1" dirty="0">
                <a:solidFill>
                  <a:schemeClr val="bg2">
                    <a:lumMod val="75000"/>
                  </a:schemeClr>
                </a:solidFill>
                <a:latin typeface="맑은 고딕" pitchFamily="50" charset="-127"/>
                <a:ea typeface="맑은 고딕" pitchFamily="50" charset="-127"/>
              </a:rPr>
              <a:t>2015 Hands of Korea-Miami </a:t>
            </a:r>
          </a:p>
          <a:p>
            <a:pPr>
              <a:lnSpc>
                <a:spcPct val="150000"/>
              </a:lnSpc>
            </a:pPr>
            <a:r>
              <a:rPr lang="en-US" altLang="ko-KR" sz="900" b="1" dirty="0">
                <a:solidFill>
                  <a:schemeClr val="bg2">
                    <a:lumMod val="75000"/>
                  </a:schemeClr>
                </a:solidFill>
                <a:latin typeface="맑은 고딕" pitchFamily="50" charset="-127"/>
                <a:ea typeface="맑은 고딕" pitchFamily="50" charset="-127"/>
              </a:rPr>
              <a:t>    </a:t>
            </a:r>
            <a:r>
              <a:rPr lang="en-US" altLang="ko-KR" sz="900" dirty="0">
                <a:latin typeface="맑은 고딕" pitchFamily="50" charset="-127"/>
                <a:ea typeface="맑은 고딕" pitchFamily="50" charset="-127"/>
              </a:rPr>
              <a:t>Co-curator</a:t>
            </a: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Chunghie</a:t>
            </a:r>
            <a:r>
              <a:rPr lang="en-US" altLang="ko-KR" sz="900" dirty="0">
                <a:latin typeface="맑은 고딕" pitchFamily="50" charset="-127"/>
                <a:ea typeface="맑은 고딕" pitchFamily="50" charset="-127"/>
              </a:rPr>
              <a:t> Lee and</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Dr.</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Yolanda Sanchez</a:t>
            </a:r>
          </a:p>
          <a:p>
            <a:pPr>
              <a:lnSpc>
                <a:spcPct val="150000"/>
              </a:lnSpc>
            </a:pPr>
            <a:endParaRPr lang="en-US" altLang="ko-KR" sz="900" dirty="0">
              <a:latin typeface="맑은 고딕" pitchFamily="50" charset="-127"/>
              <a:ea typeface="맑은 고딕" pitchFamily="50" charset="-127"/>
            </a:endParaRPr>
          </a:p>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Total 30 Works</a:t>
            </a:r>
            <a:endParaRPr lang="ko-KR" altLang="en-US" sz="900" dirty="0">
              <a:latin typeface="맑은 고딕" pitchFamily="50" charset="-127"/>
              <a:ea typeface="맑은 고딕" pitchFamily="50" charset="-127"/>
            </a:endParaRPr>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99" y="1513160"/>
            <a:ext cx="3706158" cy="2777949"/>
          </a:xfrm>
          <a:prstGeom prst="rect">
            <a:avLst/>
          </a:prstGeom>
        </p:spPr>
      </p:pic>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02" y="426992"/>
            <a:ext cx="4019595" cy="5359462"/>
          </a:xfrm>
          <a:prstGeom prst="rect">
            <a:avLst/>
          </a:prstGeom>
        </p:spPr>
      </p:pic>
      <p:sp>
        <p:nvSpPr>
          <p:cNvPr id="7" name="직사각형 5"/>
          <p:cNvSpPr>
            <a:spLocks noChangeArrowheads="1"/>
          </p:cNvSpPr>
          <p:nvPr/>
        </p:nvSpPr>
        <p:spPr bwMode="auto">
          <a:xfrm>
            <a:off x="4543401" y="5795102"/>
            <a:ext cx="3773015" cy="688778"/>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Exhibition</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View, Modern interpretation of Bojagi installation (</a:t>
            </a:r>
            <a:r>
              <a:rPr lang="en-US" altLang="ko-KR" sz="900" dirty="0" err="1">
                <a:latin typeface="맑은 고딕" pitchFamily="50" charset="-127"/>
                <a:ea typeface="맑은 고딕" pitchFamily="50" charset="-127"/>
              </a:rPr>
              <a:t>Hyehong</a:t>
            </a:r>
            <a:r>
              <a:rPr lang="en-US" altLang="ko-KR" sz="900" dirty="0">
                <a:latin typeface="맑은 고딕" pitchFamily="50" charset="-127"/>
                <a:ea typeface="맑은 고딕" pitchFamily="50" charset="-127"/>
              </a:rPr>
              <a:t> Jang) and tradition-oriented works exhibited in the showcase</a:t>
            </a:r>
            <a:endParaRPr lang="ko-KR" altLang="en-US" sz="900" dirty="0">
              <a:latin typeface="맑은 고딕" pitchFamily="50" charset="-127"/>
              <a:ea typeface="맑은 고딕" pitchFamily="50" charset="-127"/>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8151813"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400" b="1" dirty="0">
                <a:solidFill>
                  <a:schemeClr val="tx1">
                    <a:lumMod val="65000"/>
                    <a:lumOff val="35000"/>
                  </a:schemeClr>
                </a:solidFill>
                <a:latin typeface="맑은 고딕" pitchFamily="50" charset="-127"/>
                <a:ea typeface="맑은 고딕" pitchFamily="50" charset="-127"/>
              </a:rPr>
              <a:t>– Suwon </a:t>
            </a:r>
            <a:r>
              <a:rPr lang="en-US" altLang="ko-KR" sz="1400" b="1" dirty="0" err="1">
                <a:solidFill>
                  <a:schemeClr val="tx1">
                    <a:lumMod val="65000"/>
                    <a:lumOff val="35000"/>
                  </a:schemeClr>
                </a:solidFill>
                <a:latin typeface="맑은 고딕" pitchFamily="50" charset="-127"/>
                <a:ea typeface="맑은 고딕" pitchFamily="50" charset="-127"/>
              </a:rPr>
              <a:t>IPark</a:t>
            </a:r>
            <a:r>
              <a:rPr lang="en-US" altLang="ko-KR" sz="1400" b="1" dirty="0">
                <a:solidFill>
                  <a:schemeClr val="tx1">
                    <a:lumMod val="65000"/>
                    <a:lumOff val="35000"/>
                  </a:schemeClr>
                </a:solidFill>
                <a:latin typeface="맑은 고딕" pitchFamily="50" charset="-127"/>
                <a:ea typeface="맑은 고딕" pitchFamily="50" charset="-127"/>
              </a:rPr>
              <a:t> Museum of Art and</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Five Galleries</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Box 11"/>
          <p:cNvSpPr txBox="1"/>
          <p:nvPr/>
        </p:nvSpPr>
        <p:spPr>
          <a:xfrm>
            <a:off x="4433385" y="932390"/>
            <a:ext cx="4459095" cy="5963171"/>
          </a:xfrm>
          <a:prstGeom prst="rect">
            <a:avLst/>
          </a:prstGeom>
          <a:noFill/>
        </p:spPr>
        <p:txBody>
          <a:bodyPr wrap="square" rtlCol="0">
            <a:spAutoFit/>
          </a:bodyPr>
          <a:lstStyle/>
          <a:p>
            <a:pPr>
              <a:lnSpc>
                <a:spcPct val="200000"/>
              </a:lnSpc>
            </a:pPr>
            <a:r>
              <a:rPr lang="en-US" altLang="ko-KR" sz="1100" b="1" dirty="0">
                <a:latin typeface="맑은 고딕" pitchFamily="50" charset="-127"/>
                <a:ea typeface="맑은 고딕" pitchFamily="50" charset="-127"/>
              </a:rPr>
              <a:t>Date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2016</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09.01(Thu) – 09.05(Mon)</a:t>
            </a:r>
          </a:p>
          <a:p>
            <a:pPr>
              <a:lnSpc>
                <a:spcPct val="200000"/>
              </a:lnSpc>
            </a:pPr>
            <a:r>
              <a:rPr lang="en-US" altLang="ko-KR" sz="1100" b="1" dirty="0">
                <a:latin typeface="맑은 고딕" pitchFamily="50" charset="-127"/>
                <a:ea typeface="맑은 고딕" pitchFamily="50" charset="-127"/>
              </a:rPr>
              <a:t>Lecture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09.01(Thu) – 09.04(Sun), </a:t>
            </a:r>
            <a:r>
              <a:rPr lang="en-US" altLang="ko-KR" sz="1100" dirty="0">
                <a:solidFill>
                  <a:schemeClr val="tx1">
                    <a:lumMod val="65000"/>
                    <a:lumOff val="35000"/>
                  </a:schemeClr>
                </a:solidFill>
                <a:latin typeface="맑은 고딕" pitchFamily="50" charset="-127"/>
                <a:ea typeface="맑은 고딕" pitchFamily="50" charset="-127"/>
              </a:rPr>
              <a:t>Suwon </a:t>
            </a:r>
            <a:r>
              <a:rPr lang="en-US" altLang="ko-KR" sz="1100" dirty="0" err="1">
                <a:solidFill>
                  <a:schemeClr val="tx1">
                    <a:lumMod val="65000"/>
                    <a:lumOff val="35000"/>
                  </a:schemeClr>
                </a:solidFill>
                <a:latin typeface="맑은 고딕" pitchFamily="50" charset="-127"/>
                <a:ea typeface="맑은 고딕" pitchFamily="50" charset="-127"/>
              </a:rPr>
              <a:t>IPark</a:t>
            </a:r>
            <a:r>
              <a:rPr lang="en-US" altLang="ko-KR" sz="1100" dirty="0">
                <a:solidFill>
                  <a:schemeClr val="tx1">
                    <a:lumMod val="65000"/>
                    <a:lumOff val="35000"/>
                  </a:schemeClr>
                </a:solidFill>
                <a:latin typeface="맑은 고딕" pitchFamily="50" charset="-127"/>
                <a:ea typeface="맑은 고딕" pitchFamily="50" charset="-127"/>
              </a:rPr>
              <a:t> Museum of Art </a:t>
            </a:r>
            <a:endParaRPr lang="en-US" altLang="ko-KR" sz="1100" dirty="0">
              <a:latin typeface="맑은 고딕" pitchFamily="50" charset="-127"/>
              <a:ea typeface="맑은 고딕" pitchFamily="50" charset="-127"/>
            </a:endParaRPr>
          </a:p>
          <a:p>
            <a:pPr>
              <a:lnSpc>
                <a:spcPct val="200000"/>
              </a:lnSpc>
            </a:pPr>
            <a:r>
              <a:rPr lang="en-US" altLang="ko-KR" sz="1100" b="1" dirty="0">
                <a:latin typeface="맑은 고딕" pitchFamily="50" charset="-127"/>
                <a:ea typeface="맑은 고딕" pitchFamily="50" charset="-127"/>
              </a:rPr>
              <a:t>Workshop</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09.02-03</a:t>
            </a:r>
            <a:r>
              <a:rPr lang="ko-KR" altLang="en-US" sz="1100" dirty="0">
                <a:latin typeface="맑은 고딕" pitchFamily="50" charset="-127"/>
                <a:ea typeface="맑은 고딕" pitchFamily="50" charset="-127"/>
              </a:rPr>
              <a:t>일</a:t>
            </a:r>
            <a:r>
              <a:rPr lang="en-US" altLang="ko-KR" sz="1100" dirty="0">
                <a:latin typeface="맑은 고딕" pitchFamily="50" charset="-127"/>
                <a:ea typeface="맑은 고딕" pitchFamily="50" charset="-127"/>
              </a:rPr>
              <a:t>(Two Days), Suwon </a:t>
            </a:r>
            <a:r>
              <a:rPr lang="en-US" altLang="ko-KR" sz="1100" dirty="0" err="1">
                <a:latin typeface="맑은 고딕" pitchFamily="50" charset="-127"/>
                <a:ea typeface="맑은 고딕" pitchFamily="50" charset="-127"/>
              </a:rPr>
              <a:t>Hwaseong</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Haenggun</a:t>
            </a:r>
            <a:endParaRPr lang="en-US" altLang="ko-KR" sz="1100" dirty="0">
              <a:latin typeface="맑은 고딕" pitchFamily="50" charset="-127"/>
              <a:ea typeface="맑은 고딕" pitchFamily="50" charset="-127"/>
            </a:endParaRPr>
          </a:p>
          <a:p>
            <a:pPr>
              <a:lnSpc>
                <a:spcPct val="200000"/>
              </a:lnSpc>
            </a:pPr>
            <a:r>
              <a:rPr lang="en-US" altLang="ko-KR" sz="1100" b="1" dirty="0">
                <a:latin typeface="맑은 고딕" pitchFamily="50" charset="-127"/>
                <a:ea typeface="맑은 고딕" pitchFamily="50" charset="-127"/>
              </a:rPr>
              <a:t>Exhibition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09.01(Thu)-09.04(Sun), </a:t>
            </a:r>
            <a:r>
              <a:rPr lang="en-US" altLang="ko-KR" sz="1100" b="1" dirty="0">
                <a:solidFill>
                  <a:schemeClr val="tx1">
                    <a:lumMod val="65000"/>
                    <a:lumOff val="35000"/>
                  </a:schemeClr>
                </a:solidFill>
                <a:latin typeface="맑은 고딕" pitchFamily="50" charset="-127"/>
                <a:ea typeface="맑은 고딕" pitchFamily="50" charset="-127"/>
              </a:rPr>
              <a:t>Suwon </a:t>
            </a:r>
            <a:r>
              <a:rPr lang="en-US" altLang="ko-KR" sz="1100" b="1" dirty="0" err="1">
                <a:solidFill>
                  <a:schemeClr val="tx1">
                    <a:lumMod val="65000"/>
                    <a:lumOff val="35000"/>
                  </a:schemeClr>
                </a:solidFill>
                <a:latin typeface="맑은 고딕" pitchFamily="50" charset="-127"/>
                <a:ea typeface="맑은 고딕" pitchFamily="50" charset="-127"/>
              </a:rPr>
              <a:t>IPark</a:t>
            </a:r>
            <a:r>
              <a:rPr lang="en-US" altLang="ko-KR" sz="1100" b="1" dirty="0">
                <a:solidFill>
                  <a:schemeClr val="tx1">
                    <a:lumMod val="65000"/>
                    <a:lumOff val="35000"/>
                  </a:schemeClr>
                </a:solidFill>
                <a:latin typeface="맑은 고딕" pitchFamily="50" charset="-127"/>
                <a:ea typeface="맑은 고딕" pitchFamily="50" charset="-127"/>
              </a:rPr>
              <a:t> Museum of Art</a:t>
            </a:r>
            <a:r>
              <a:rPr lang="en-US" altLang="ko-KR" sz="1100" b="1" dirty="0">
                <a:latin typeface="맑은 고딕" pitchFamily="50" charset="-127"/>
                <a:ea typeface="맑은 고딕" pitchFamily="50" charset="-127"/>
              </a:rPr>
              <a:t>, </a:t>
            </a:r>
          </a:p>
          <a:p>
            <a:pPr>
              <a:lnSpc>
                <a:spcPct val="200000"/>
              </a:lnSpc>
            </a:pPr>
            <a:r>
              <a:rPr lang="ko-KR" altLang="en-US" sz="1100" b="1" dirty="0">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Suwon</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err="1">
                <a:solidFill>
                  <a:schemeClr val="tx1">
                    <a:lumMod val="65000"/>
                    <a:lumOff val="35000"/>
                  </a:schemeClr>
                </a:solidFill>
                <a:latin typeface="맑은 고딕" pitchFamily="50" charset="-127"/>
                <a:ea typeface="맑은 고딕" pitchFamily="50" charset="-127"/>
              </a:rPr>
              <a:t>Haeseong</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Museum, </a:t>
            </a:r>
            <a:r>
              <a:rPr lang="en-US" altLang="ko-KR" sz="1100" b="1" dirty="0" err="1">
                <a:solidFill>
                  <a:schemeClr val="tx1">
                    <a:lumMod val="65000"/>
                    <a:lumOff val="35000"/>
                  </a:schemeClr>
                </a:solidFill>
                <a:latin typeface="맑은 고딕" pitchFamily="50" charset="-127"/>
                <a:ea typeface="맑은 고딕" pitchFamily="50" charset="-127"/>
              </a:rPr>
              <a:t>Haenggunstreet</a:t>
            </a:r>
            <a:r>
              <a:rPr lang="en-US" altLang="ko-KR" sz="1100" b="1" dirty="0">
                <a:solidFill>
                  <a:schemeClr val="tx1">
                    <a:lumMod val="65000"/>
                    <a:lumOff val="35000"/>
                  </a:schemeClr>
                </a:solidFill>
                <a:latin typeface="맑은 고딕" pitchFamily="50" charset="-127"/>
                <a:ea typeface="맑은 고딕" pitchFamily="50" charset="-127"/>
              </a:rPr>
              <a:t> Gallery,</a:t>
            </a:r>
          </a:p>
          <a:p>
            <a:pPr>
              <a:lnSpc>
                <a:spcPct val="200000"/>
              </a:lnSpc>
            </a:pPr>
            <a:r>
              <a:rPr lang="en-US" altLang="ko-KR" sz="1100" b="1" dirty="0">
                <a:solidFill>
                  <a:schemeClr val="tx1">
                    <a:lumMod val="65000"/>
                    <a:lumOff val="35000"/>
                  </a:schemeClr>
                </a:solidFill>
                <a:latin typeface="맑은 고딕" pitchFamily="50" charset="-127"/>
                <a:ea typeface="맑은 고딕" pitchFamily="50" charset="-127"/>
              </a:rPr>
              <a:t>       Complex</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Art</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Space</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err="1">
                <a:solidFill>
                  <a:schemeClr val="tx1">
                    <a:lumMod val="65000"/>
                    <a:lumOff val="35000"/>
                  </a:schemeClr>
                </a:solidFill>
                <a:latin typeface="맑은 고딕" pitchFamily="50" charset="-127"/>
                <a:ea typeface="맑은 고딕" pitchFamily="50" charset="-127"/>
              </a:rPr>
              <a:t>Haenggungjae</a:t>
            </a:r>
            <a:r>
              <a:rPr lang="en-US" altLang="ko-KR" sz="1100" b="1" dirty="0">
                <a:solidFill>
                  <a:schemeClr val="tx1">
                    <a:lumMod val="65000"/>
                    <a:lumOff val="35000"/>
                  </a:schemeClr>
                </a:solidFill>
                <a:latin typeface="맑은 고딕" pitchFamily="50" charset="-127"/>
                <a:ea typeface="맑은 고딕" pitchFamily="50" charset="-127"/>
              </a:rPr>
              <a:t> Gallery, LIM Art Gallery,</a:t>
            </a:r>
          </a:p>
          <a:p>
            <a:pPr>
              <a:lnSpc>
                <a:spcPct val="200000"/>
              </a:lnSpc>
            </a:pPr>
            <a:r>
              <a:rPr lang="en-US" altLang="ko-KR" sz="1100" b="1" dirty="0">
                <a:solidFill>
                  <a:schemeClr val="tx1">
                    <a:lumMod val="65000"/>
                    <a:lumOff val="35000"/>
                  </a:schemeClr>
                </a:solidFill>
                <a:latin typeface="맑은 고딕" pitchFamily="50" charset="-127"/>
                <a:ea typeface="맑은 고딕" pitchFamily="50" charset="-127"/>
              </a:rPr>
              <a:t>     </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Rodeo Gallery </a:t>
            </a:r>
            <a:r>
              <a:rPr lang="en-US" altLang="ko-KR" sz="1100" dirty="0">
                <a:latin typeface="맑은 고딕" pitchFamily="50" charset="-127"/>
                <a:ea typeface="맑은 고딕" pitchFamily="50" charset="-127"/>
              </a:rPr>
              <a:t>more than five places</a:t>
            </a:r>
          </a:p>
          <a:p>
            <a:pPr>
              <a:lnSpc>
                <a:spcPct val="200000"/>
              </a:lnSpc>
            </a:pPr>
            <a:r>
              <a:rPr lang="en-US" altLang="ko-KR" sz="1100" b="1" dirty="0">
                <a:latin typeface="맑은 고딕" pitchFamily="50" charset="-127"/>
                <a:ea typeface="맑은 고딕" pitchFamily="50" charset="-127"/>
              </a:rPr>
              <a:t>Culture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Tour</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09.05(Mon)-09.07(Wed)</a:t>
            </a:r>
          </a:p>
          <a:p>
            <a:pPr>
              <a:lnSpc>
                <a:spcPct val="200000"/>
              </a:lnSpc>
            </a:pPr>
            <a:r>
              <a:rPr lang="en-US" altLang="ko-KR" sz="1100" b="1" dirty="0">
                <a:latin typeface="맑은 고딕" pitchFamily="50" charset="-127"/>
                <a:ea typeface="맑은 고딕" pitchFamily="50" charset="-127"/>
              </a:rPr>
              <a:t>Location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Suwon </a:t>
            </a:r>
            <a:r>
              <a:rPr lang="en-US" altLang="ko-KR" sz="1100" dirty="0" err="1">
                <a:latin typeface="맑은 고딕" pitchFamily="50" charset="-127"/>
                <a:ea typeface="맑은 고딕" pitchFamily="50" charset="-127"/>
              </a:rPr>
              <a:t>Hwaseong</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Haenggun</a:t>
            </a:r>
            <a:r>
              <a:rPr lang="en-US" altLang="ko-KR" sz="1100" dirty="0">
                <a:latin typeface="맑은 고딕" pitchFamily="50" charset="-127"/>
                <a:ea typeface="맑은 고딕" pitchFamily="50" charset="-127"/>
              </a:rPr>
              <a:t> (</a:t>
            </a:r>
            <a:r>
              <a:rPr lang="en-US" altLang="ko-KR" sz="1100" dirty="0">
                <a:solidFill>
                  <a:schemeClr val="tx1">
                    <a:lumMod val="65000"/>
                    <a:lumOff val="35000"/>
                  </a:schemeClr>
                </a:solidFill>
                <a:latin typeface="맑은 고딕" pitchFamily="50" charset="-127"/>
                <a:ea typeface="맑은 고딕" pitchFamily="50" charset="-127"/>
              </a:rPr>
              <a:t>Suwon </a:t>
            </a:r>
            <a:r>
              <a:rPr lang="en-US" altLang="ko-KR" sz="1100" dirty="0" err="1">
                <a:solidFill>
                  <a:schemeClr val="tx1">
                    <a:lumMod val="65000"/>
                    <a:lumOff val="35000"/>
                  </a:schemeClr>
                </a:solidFill>
                <a:latin typeface="맑은 고딕" pitchFamily="50" charset="-127"/>
                <a:ea typeface="맑은 고딕" pitchFamily="50" charset="-127"/>
              </a:rPr>
              <a:t>IPark</a:t>
            </a:r>
            <a:r>
              <a:rPr lang="en-US" altLang="ko-KR" sz="1100" dirty="0">
                <a:solidFill>
                  <a:schemeClr val="tx1">
                    <a:lumMod val="65000"/>
                    <a:lumOff val="35000"/>
                  </a:schemeClr>
                </a:solidFill>
                <a:latin typeface="맑은 고딕" pitchFamily="50" charset="-127"/>
                <a:ea typeface="맑은 고딕" pitchFamily="50" charset="-127"/>
              </a:rPr>
              <a:t> Museum of Art and others</a:t>
            </a:r>
            <a:r>
              <a:rPr lang="en-US" altLang="ko-KR" sz="1100" dirty="0">
                <a:latin typeface="맑은 고딕" pitchFamily="50" charset="-127"/>
                <a:ea typeface="맑은 고딕" pitchFamily="50" charset="-127"/>
              </a:rPr>
              <a:t>)</a:t>
            </a:r>
          </a:p>
          <a:p>
            <a:pPr>
              <a:lnSpc>
                <a:spcPct val="200000"/>
              </a:lnSpc>
            </a:pPr>
            <a:r>
              <a:rPr lang="en-US" altLang="ko-KR" sz="1100" b="1" dirty="0">
                <a:latin typeface="맑은 고딕" pitchFamily="50" charset="-127"/>
                <a:ea typeface="맑은 고딕" pitchFamily="50" charset="-127"/>
              </a:rPr>
              <a:t>Contents</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Lectures and exhibition workshops held by domestic and international scholars, professors, and artists on the subject of Bojagi </a:t>
            </a:r>
          </a:p>
          <a:p>
            <a:r>
              <a:rPr lang="en-US" altLang="ko-KR" sz="1100" b="1" dirty="0">
                <a:latin typeface="맑은 고딕" pitchFamily="50" charset="-127"/>
                <a:ea typeface="맑은 고딕" pitchFamily="50" charset="-127"/>
              </a:rPr>
              <a:t>Host</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HY크리스탈M" pitchFamily="18" charset="-127"/>
                <a:ea typeface="HY크리스탈M" pitchFamily="18" charset="-127"/>
              </a:rPr>
              <a:t>KOREA BOJAGI FORUM</a:t>
            </a:r>
            <a:endParaRPr lang="ko-KR" altLang="en-US" sz="1100" dirty="0">
              <a:latin typeface="HY크리스탈M" pitchFamily="18" charset="-127"/>
              <a:ea typeface="HY크리스탈M" pitchFamily="18" charset="-127"/>
            </a:endParaRPr>
          </a:p>
          <a:p>
            <a:pPr>
              <a:lnSpc>
                <a:spcPct val="200000"/>
              </a:lnSpc>
            </a:pPr>
            <a:r>
              <a:rPr lang="en-US" altLang="ko-KR" sz="1100" b="1" dirty="0">
                <a:latin typeface="맑은 고딕" pitchFamily="50" charset="-127"/>
                <a:ea typeface="맑은 고딕" pitchFamily="50" charset="-127"/>
              </a:rPr>
              <a:t>Sponsorship</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Suwon City(Support Business)</a:t>
            </a:r>
          </a:p>
          <a:p>
            <a:pPr>
              <a:lnSpc>
                <a:spcPct val="200000"/>
              </a:lnSpc>
            </a:pPr>
            <a:r>
              <a:rPr lang="en-US" altLang="ko-KR" sz="1100" dirty="0">
                <a:latin typeface="맑은 고딕" pitchFamily="50" charset="-127"/>
                <a:ea typeface="맑은 고딕" pitchFamily="50" charset="-127"/>
              </a:rPr>
              <a:t>GGCF, FAF, Museum of Textiles, 5 ART Magazine, Korean </a:t>
            </a:r>
            <a:r>
              <a:rPr lang="en-US" altLang="ko-KR" sz="1100" dirty="0" err="1">
                <a:latin typeface="맑은 고딕" pitchFamily="50" charset="-127"/>
                <a:ea typeface="맑은 고딕" pitchFamily="50" charset="-127"/>
              </a:rPr>
              <a:t>Quaterly</a:t>
            </a:r>
            <a:r>
              <a:rPr lang="en-US" altLang="ko-KR" sz="1100" dirty="0">
                <a:latin typeface="맑은 고딕" pitchFamily="50" charset="-127"/>
                <a:ea typeface="맑은 고딕" pitchFamily="50" charset="-127"/>
              </a:rPr>
              <a:t> Magazine, Korean Art Society in New York</a:t>
            </a:r>
          </a:p>
          <a:p>
            <a:pPr>
              <a:lnSpc>
                <a:spcPct val="200000"/>
              </a:lnSpc>
            </a:pPr>
            <a:endParaRPr lang="ko-KR" altLang="en-US" sz="1100" dirty="0">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19</a:t>
            </a:fld>
            <a:endParaRPr lang="en-US" altLang="ko-KR" sz="900" dirty="0"/>
          </a:p>
        </p:txBody>
      </p:sp>
      <p:sp>
        <p:nvSpPr>
          <p:cNvPr id="9" name="Text Box 12"/>
          <p:cNvSpPr txBox="1">
            <a:spLocks noChangeArrowheads="1"/>
          </p:cNvSpPr>
          <p:nvPr/>
        </p:nvSpPr>
        <p:spPr bwMode="auto">
          <a:xfrm>
            <a:off x="755204" y="863424"/>
            <a:ext cx="68456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Overview</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	</a:t>
            </a:r>
          </a:p>
        </p:txBody>
      </p:sp>
      <p:sp>
        <p:nvSpPr>
          <p:cNvPr id="10" name="TextBox 9"/>
          <p:cNvSpPr txBox="1"/>
          <p:nvPr/>
        </p:nvSpPr>
        <p:spPr>
          <a:xfrm>
            <a:off x="4536326" y="6557007"/>
            <a:ext cx="3132348" cy="33855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Project</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supported</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by</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Suwon City.</a:t>
            </a:r>
            <a:endParaRPr lang="ko-KR" altLang="en-US" sz="800" dirty="0">
              <a:latin typeface="맑은 고딕" pitchFamily="50" charset="-127"/>
              <a:ea typeface="맑은 고딕" pitchFamily="50" charset="-127"/>
            </a:endParaRPr>
          </a:p>
          <a:p>
            <a:pPr algn="r"/>
            <a:r>
              <a:rPr lang="en-US" altLang="ko-KR" sz="800" dirty="0">
                <a:latin typeface="맑은 고딕" pitchFamily="50" charset="-127"/>
                <a:ea typeface="맑은 고딕" pitchFamily="50" charset="-127"/>
              </a:rPr>
              <a:t>.</a:t>
            </a:r>
            <a:endParaRPr lang="ko-KR" altLang="en-US" sz="800" dirty="0">
              <a:latin typeface="맑은 고딕" pitchFamily="50" charset="-127"/>
              <a:ea typeface="맑은 고딕" pitchFamily="50" charset="-127"/>
            </a:endParaRPr>
          </a:p>
        </p:txBody>
      </p:sp>
      <p:pic>
        <p:nvPicPr>
          <p:cNvPr id="2050" name="Picture 2" descr="E:\2016_KBF\PPT\로고\수원시_로고.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970" y="6345662"/>
            <a:ext cx="571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sohwa\Desktop\페이스북_포스터.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1296525"/>
            <a:ext cx="3744788" cy="5234902"/>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bwMode="auto">
          <a:xfrm>
            <a:off x="611188" y="1296525"/>
            <a:ext cx="3744788" cy="5368167"/>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9" y="837481"/>
            <a:ext cx="8173279" cy="0"/>
          </a:xfrm>
          <a:prstGeom prst="line">
            <a:avLst/>
          </a:prstGeom>
          <a:noFill/>
          <a:ln w="25400">
            <a:solidFill>
              <a:schemeClr val="accent1">
                <a:lumMod val="25000"/>
              </a:schemeClr>
            </a:solidFill>
            <a:round/>
            <a:headEnd/>
            <a:tailEnd/>
          </a:ln>
        </p:spPr>
        <p:txBody>
          <a:bodyPr/>
          <a:lstStyle/>
          <a:p>
            <a:endParaRPr lang="ko-KR" altLang="en-US"/>
          </a:p>
        </p:txBody>
      </p:sp>
      <p:sp>
        <p:nvSpPr>
          <p:cNvPr id="3075" name="Text Box 8"/>
          <p:cNvSpPr txBox="1">
            <a:spLocks noChangeArrowheads="1"/>
          </p:cNvSpPr>
          <p:nvPr/>
        </p:nvSpPr>
        <p:spPr bwMode="auto">
          <a:xfrm>
            <a:off x="4608004" y="908720"/>
            <a:ext cx="4176464" cy="5913478"/>
          </a:xfrm>
          <a:prstGeom prst="rect">
            <a:avLst/>
          </a:prstGeom>
          <a:noFill/>
          <a:ln w="9525">
            <a:noFill/>
            <a:miter lim="800000"/>
            <a:headEnd/>
            <a:tailEnd/>
          </a:ln>
        </p:spPr>
        <p:txBody>
          <a:bodyPr wrap="square">
            <a:spAutoFit/>
          </a:bodyPr>
          <a:lstStyle/>
          <a:p>
            <a:pPr marL="342900" indent="-342900">
              <a:lnSpc>
                <a:spcPct val="150000"/>
              </a:lnSpc>
              <a:buAutoNum type="arabicPeriod"/>
            </a:pPr>
            <a:r>
              <a:rPr lang="en-US" altLang="ko-KR" b="1" dirty="0">
                <a:latin typeface="맑은 고딕" pitchFamily="50" charset="-127"/>
                <a:ea typeface="맑은 고딕" pitchFamily="50" charset="-127"/>
              </a:rPr>
              <a:t>History of Korea Bojagi Forum(KBF) </a:t>
            </a:r>
          </a:p>
          <a:p>
            <a:pPr marL="342900" indent="-342900">
              <a:lnSpc>
                <a:spcPct val="150000"/>
              </a:lnSpc>
            </a:pPr>
            <a:r>
              <a:rPr lang="en-US" altLang="ko-KR" sz="105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&gt; Purpose</a:t>
            </a:r>
          </a:p>
          <a:p>
            <a:pPr marL="342900" indent="-342900">
              <a:lnSpc>
                <a:spcPct val="150000"/>
              </a:lnSpc>
            </a:pPr>
            <a:r>
              <a:rPr lang="en-US" altLang="ko-KR" sz="1000" dirty="0">
                <a:latin typeface="맑은 고딕" pitchFamily="50" charset="-127"/>
                <a:ea typeface="맑은 고딕" pitchFamily="50" charset="-127"/>
              </a:rPr>
              <a:t>      &gt; Introduction to General Planner</a:t>
            </a:r>
          </a:p>
          <a:p>
            <a:pPr marL="342900" indent="-342900">
              <a:lnSpc>
                <a:spcPct val="150000"/>
              </a:lnSpc>
            </a:pPr>
            <a:r>
              <a:rPr lang="en-US" altLang="ko-KR" sz="1000" dirty="0">
                <a:latin typeface="맑은 고딕" pitchFamily="50" charset="-127"/>
                <a:ea typeface="맑은 고딕" pitchFamily="50" charset="-127"/>
              </a:rPr>
              <a:t>      &gt; </a:t>
            </a:r>
            <a:r>
              <a:rPr lang="en-US" altLang="ko-KR" sz="1000" b="1" dirty="0">
                <a:latin typeface="맑은 고딕" pitchFamily="50" charset="-127"/>
                <a:ea typeface="맑은 고딕" pitchFamily="50" charset="-127"/>
              </a:rPr>
              <a:t>2012 KBF</a:t>
            </a:r>
            <a:r>
              <a:rPr lang="en-US" altLang="ko-KR" sz="1000" dirty="0">
                <a:latin typeface="맑은 고딕" pitchFamily="50" charset="-127"/>
                <a:ea typeface="맑은 고딕" pitchFamily="50" charset="-127"/>
              </a:rPr>
              <a:t> Overview,</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Lectures,</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Exhibitions, Workshops</a:t>
            </a:r>
          </a:p>
          <a:p>
            <a:pPr marL="342900" indent="-342900">
              <a:lnSpc>
                <a:spcPct val="150000"/>
              </a:lnSpc>
            </a:pPr>
            <a:r>
              <a:rPr lang="en-US" altLang="ko-KR" sz="1000" dirty="0">
                <a:latin typeface="맑은 고딕" pitchFamily="50" charset="-127"/>
                <a:ea typeface="맑은 고딕" pitchFamily="50" charset="-127"/>
              </a:rPr>
              <a:t>      &gt; </a:t>
            </a:r>
            <a:r>
              <a:rPr lang="en-US" altLang="ko-KR" sz="1000" b="1" dirty="0">
                <a:latin typeface="맑은 고딕" pitchFamily="50" charset="-127"/>
                <a:ea typeface="맑은 고딕" pitchFamily="50" charset="-127"/>
              </a:rPr>
              <a:t>2014 KBF </a:t>
            </a:r>
            <a:r>
              <a:rPr lang="en-US" altLang="ko-KR" sz="1000" dirty="0">
                <a:latin typeface="맑은 고딕" pitchFamily="50" charset="-127"/>
                <a:ea typeface="맑은 고딕" pitchFamily="50" charset="-127"/>
              </a:rPr>
              <a:t>Overview, Lectures, Exhibitions and linked Events</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marL="342900" indent="-342900">
              <a:lnSpc>
                <a:spcPct val="150000"/>
              </a:lnSpc>
            </a:pPr>
            <a:r>
              <a:rPr lang="en-US" altLang="ko-KR" sz="1000" dirty="0">
                <a:latin typeface="맑은 고딕" pitchFamily="50" charset="-127"/>
                <a:ea typeface="맑은 고딕" pitchFamily="50" charset="-127"/>
              </a:rPr>
              <a:t>		  _ 2014 KBF and After Events</a:t>
            </a:r>
            <a:endParaRPr lang="en-US" altLang="ko-KR" sz="1100" dirty="0">
              <a:latin typeface="맑은 고딕" pitchFamily="50" charset="-127"/>
              <a:ea typeface="맑은 고딕" pitchFamily="50" charset="-127"/>
            </a:endParaRPr>
          </a:p>
          <a:p>
            <a:pPr marL="342900" indent="-342900"/>
            <a:r>
              <a:rPr lang="en-US" altLang="ko-KR"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_ 2014 </a:t>
            </a:r>
            <a:r>
              <a:rPr lang="en-US" altLang="ko-KR" sz="1000" dirty="0">
                <a:solidFill>
                  <a:schemeClr val="bg2">
                    <a:lumMod val="75000"/>
                  </a:schemeClr>
                </a:solidFill>
                <a:latin typeface="맑은 고딕" pitchFamily="50" charset="-127"/>
                <a:ea typeface="맑은 고딕" pitchFamily="50" charset="-127"/>
              </a:rPr>
              <a:t>Gumi</a:t>
            </a:r>
            <a:r>
              <a:rPr lang="ko-KR" altLang="en-US" sz="1000" dirty="0">
                <a:solidFill>
                  <a:schemeClr val="bg2">
                    <a:lumMod val="75000"/>
                  </a:schemeClr>
                </a:solidFill>
                <a:latin typeface="맑은 고딕" pitchFamily="50" charset="-127"/>
                <a:ea typeface="맑은 고딕" pitchFamily="50" charset="-127"/>
              </a:rPr>
              <a:t> </a:t>
            </a:r>
            <a:r>
              <a:rPr lang="en-US" altLang="ko-KR" sz="1000" dirty="0" err="1">
                <a:solidFill>
                  <a:schemeClr val="bg2">
                    <a:lumMod val="75000"/>
                  </a:schemeClr>
                </a:solidFill>
                <a:latin typeface="맑은 고딕" pitchFamily="50" charset="-127"/>
                <a:ea typeface="맑은 고딕" pitchFamily="50" charset="-127"/>
              </a:rPr>
              <a:t>Bojagi</a:t>
            </a:r>
            <a:r>
              <a:rPr lang="ko-KR" altLang="en-US" sz="1000" dirty="0">
                <a:solidFill>
                  <a:schemeClr val="bg2">
                    <a:lumMod val="75000"/>
                  </a:schemeClr>
                </a:solidFill>
                <a:latin typeface="맑은 고딕" pitchFamily="50" charset="-127"/>
                <a:ea typeface="맑은 고딕" pitchFamily="50" charset="-127"/>
              </a:rPr>
              <a:t> </a:t>
            </a:r>
            <a:r>
              <a:rPr lang="en-US" altLang="ko-KR" sz="1000" dirty="0">
                <a:solidFill>
                  <a:schemeClr val="bg2">
                    <a:lumMod val="75000"/>
                  </a:schemeClr>
                </a:solidFill>
                <a:latin typeface="맑은 고딕" pitchFamily="50" charset="-127"/>
                <a:ea typeface="맑은 고딕" pitchFamily="50" charset="-127"/>
              </a:rPr>
              <a:t>Special Artists Exhibition</a:t>
            </a:r>
            <a:r>
              <a:rPr lang="ko-KR" altLang="en-US" sz="1000" dirty="0">
                <a:solidFill>
                  <a:schemeClr val="bg2">
                    <a:lumMod val="75000"/>
                  </a:schemeClr>
                </a:solidFill>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marL="342900" indent="-342900">
              <a:lnSpc>
                <a:spcPct val="150000"/>
              </a:lnSpc>
            </a:pPr>
            <a:r>
              <a:rPr lang="en-US" altLang="ko-KR" sz="1000" dirty="0">
                <a:latin typeface="맑은 고딕" pitchFamily="50" charset="-127"/>
                <a:ea typeface="맑은 고딕" pitchFamily="50" charset="-127"/>
              </a:rPr>
              <a:t>                       _ 2015 Korea/Romania 25</a:t>
            </a:r>
            <a:r>
              <a:rPr lang="en-US" altLang="ko-KR" sz="1000" baseline="30000" dirty="0">
                <a:latin typeface="맑은 고딕" pitchFamily="50" charset="-127"/>
                <a:ea typeface="맑은 고딕" pitchFamily="50" charset="-127"/>
              </a:rPr>
              <a:t>th</a:t>
            </a:r>
            <a:r>
              <a:rPr lang="en-US" altLang="ko-KR" sz="1000" dirty="0">
                <a:latin typeface="맑은 고딕" pitchFamily="50" charset="-127"/>
                <a:ea typeface="맑은 고딕" pitchFamily="50" charset="-127"/>
              </a:rPr>
              <a:t> Anniversary of </a:t>
            </a:r>
          </a:p>
          <a:p>
            <a:pPr marL="342900" indent="-342900">
              <a:lnSpc>
                <a:spcPct val="150000"/>
              </a:lnSpc>
            </a:pPr>
            <a:r>
              <a:rPr lang="en-US" altLang="ko-KR" sz="1000" dirty="0">
                <a:latin typeface="맑은 고딕" pitchFamily="50" charset="-127"/>
                <a:ea typeface="맑은 고딕" pitchFamily="50" charset="-127"/>
              </a:rPr>
              <a:t>		            Diplomatic Relations Special Exhibition</a:t>
            </a:r>
          </a:p>
          <a:p>
            <a:pPr marL="342900" indent="-342900">
              <a:lnSpc>
                <a:spcPct val="150000"/>
              </a:lnSpc>
            </a:pPr>
            <a:r>
              <a:rPr lang="en-US" altLang="ko-KR" sz="1000" dirty="0">
                <a:latin typeface="맑은 고딕" pitchFamily="50" charset="-127"/>
                <a:ea typeface="맑은 고딕" pitchFamily="50" charset="-127"/>
              </a:rPr>
              <a:t>                       _ 2015 Hands of Korea-Miami Exhibition</a:t>
            </a:r>
            <a:endParaRPr lang="en-US" altLang="ko-KR" dirty="0">
              <a:latin typeface="맑은 고딕" pitchFamily="50" charset="-127"/>
              <a:ea typeface="맑은 고딕" pitchFamily="50" charset="-127"/>
            </a:endParaRPr>
          </a:p>
          <a:p>
            <a:pPr marL="342900" indent="-342900">
              <a:lnSpc>
                <a:spcPct val="150000"/>
              </a:lnSpc>
              <a:buAutoNum type="arabicPeriod" startAt="2"/>
            </a:pPr>
            <a:r>
              <a:rPr lang="en-US" altLang="ko-KR" b="1" dirty="0">
                <a:latin typeface="맑은 고딕" pitchFamily="50" charset="-127"/>
                <a:ea typeface="맑은 고딕" pitchFamily="50" charset="-127"/>
              </a:rPr>
              <a:t>2016 KBF </a:t>
            </a:r>
          </a:p>
          <a:p>
            <a:pPr marL="342900" indent="-342900">
              <a:lnSpc>
                <a:spcPct val="150000"/>
              </a:lnSpc>
            </a:pPr>
            <a:r>
              <a:rPr lang="en-US" altLang="ko-KR" sz="1000" dirty="0">
                <a:latin typeface="맑은 고딕" pitchFamily="50" charset="-127"/>
                <a:ea typeface="맑은 고딕" pitchFamily="50" charset="-127"/>
              </a:rPr>
              <a:t>      &gt; Overview and Location</a:t>
            </a:r>
          </a:p>
          <a:p>
            <a:pPr marL="342900" indent="-342900">
              <a:lnSpc>
                <a:spcPct val="150000"/>
              </a:lnSpc>
            </a:pPr>
            <a:r>
              <a:rPr lang="en-US" altLang="ko-KR" sz="1000" dirty="0">
                <a:latin typeface="맑은 고딕" pitchFamily="50" charset="-127"/>
                <a:ea typeface="맑은 고딕" pitchFamily="50" charset="-127"/>
              </a:rPr>
              <a:t>      &gt; Event Schedule</a:t>
            </a:r>
          </a:p>
          <a:p>
            <a:pPr marL="342900" indent="-342900">
              <a:lnSpc>
                <a:spcPct val="150000"/>
              </a:lnSpc>
            </a:pPr>
            <a:r>
              <a:rPr lang="en-US" altLang="ko-KR" sz="1000" dirty="0">
                <a:latin typeface="맑은 고딕" pitchFamily="50" charset="-127"/>
                <a:ea typeface="맑은 고딕" pitchFamily="50" charset="-127"/>
              </a:rPr>
              <a:t>      &gt; Lecture Theme and Lecturer</a:t>
            </a:r>
          </a:p>
          <a:p>
            <a:pPr marL="342900" indent="-342900">
              <a:lnSpc>
                <a:spcPct val="150000"/>
              </a:lnSpc>
            </a:pPr>
            <a:r>
              <a:rPr lang="en-US" altLang="ko-KR" sz="1000" dirty="0">
                <a:latin typeface="맑은 고딕" pitchFamily="50" charset="-127"/>
                <a:ea typeface="맑은 고딕" pitchFamily="50" charset="-127"/>
              </a:rPr>
              <a:t>      &gt; Exhibition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Participant</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Artists</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and</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Work</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Images</a:t>
            </a:r>
          </a:p>
          <a:p>
            <a:pPr marL="342900" indent="-342900">
              <a:lnSpc>
                <a:spcPct val="150000"/>
              </a:lnSpc>
            </a:pPr>
            <a:r>
              <a:rPr lang="en-US" altLang="ko-KR" sz="1000" dirty="0">
                <a:latin typeface="맑은 고딕" pitchFamily="50" charset="-127"/>
                <a:ea typeface="맑은 고딕" pitchFamily="50" charset="-127"/>
              </a:rPr>
              <a:t>      &gt; Workshop Program and Instructor Introduction</a:t>
            </a:r>
            <a:endParaRPr lang="en-US" altLang="ko-KR" sz="1000" b="1" dirty="0">
              <a:latin typeface="맑은 고딕" pitchFamily="50" charset="-127"/>
              <a:ea typeface="맑은 고딕" pitchFamily="50" charset="-127"/>
            </a:endParaRPr>
          </a:p>
          <a:p>
            <a:pPr marL="342900" indent="-342900">
              <a:lnSpc>
                <a:spcPct val="150000"/>
              </a:lnSpc>
            </a:pPr>
            <a:r>
              <a:rPr lang="en-US" altLang="ko-KR" sz="1400" b="1" dirty="0">
                <a:latin typeface="맑은 고딕" pitchFamily="50" charset="-127"/>
                <a:ea typeface="맑은 고딕" pitchFamily="50" charset="-127"/>
              </a:rPr>
              <a:t>3. </a:t>
            </a:r>
            <a:r>
              <a:rPr lang="en-US" altLang="ko-KR" dirty="0">
                <a:latin typeface="맑은 고딕" pitchFamily="50" charset="-127"/>
                <a:ea typeface="맑은 고딕" pitchFamily="50" charset="-127"/>
              </a:rPr>
              <a:t>	</a:t>
            </a:r>
            <a:r>
              <a:rPr lang="en-US" altLang="ko-KR" b="1" dirty="0">
                <a:latin typeface="맑은 고딕" pitchFamily="50" charset="-127"/>
                <a:ea typeface="맑은 고딕" pitchFamily="50" charset="-127"/>
              </a:rPr>
              <a:t>2018 KBF </a:t>
            </a:r>
          </a:p>
          <a:p>
            <a:pPr marL="342900" indent="-342900">
              <a:lnSpc>
                <a:spcPct val="150000"/>
              </a:lnSpc>
            </a:pPr>
            <a:r>
              <a:rPr lang="en-US" altLang="ko-KR" sz="1000" dirty="0">
                <a:latin typeface="맑은 고딕" pitchFamily="50" charset="-127"/>
                <a:ea typeface="맑은 고딕" pitchFamily="50" charset="-127"/>
              </a:rPr>
              <a:t>      &gt; Overview</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and</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Location</a:t>
            </a:r>
          </a:p>
          <a:p>
            <a:pPr marL="342900" indent="-342900">
              <a:lnSpc>
                <a:spcPct val="150000"/>
              </a:lnSpc>
            </a:pPr>
            <a:r>
              <a:rPr lang="en-US" altLang="ko-KR" sz="1000" dirty="0">
                <a:latin typeface="맑은 고딕" pitchFamily="50" charset="-127"/>
                <a:ea typeface="맑은 고딕" pitchFamily="50" charset="-127"/>
              </a:rPr>
              <a:t>      &gt; Event</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Schedule</a:t>
            </a:r>
          </a:p>
          <a:p>
            <a:pPr marL="342900" indent="-342900">
              <a:lnSpc>
                <a:spcPct val="150000"/>
              </a:lnSpc>
            </a:pPr>
            <a:r>
              <a:rPr lang="en-US" altLang="ko-KR" sz="1000" dirty="0">
                <a:latin typeface="맑은 고딕" pitchFamily="50" charset="-127"/>
                <a:ea typeface="맑은 고딕" pitchFamily="50" charset="-127"/>
              </a:rPr>
              <a:t>      &gt; Exhibition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Participant</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Artists</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and</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Work</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Images</a:t>
            </a:r>
          </a:p>
          <a:p>
            <a:pPr marL="342900" indent="-342900">
              <a:lnSpc>
                <a:spcPct val="150000"/>
              </a:lnSpc>
            </a:pPr>
            <a:r>
              <a:rPr lang="en-US" altLang="ko-KR" sz="1000" dirty="0">
                <a:latin typeface="맑은 고딕" pitchFamily="50" charset="-127"/>
                <a:ea typeface="맑은 고딕" pitchFamily="50" charset="-127"/>
              </a:rPr>
              <a:t>      &gt; Workshop/Lecture/Cultural Tour Program and Instructor   Introduction</a:t>
            </a:r>
          </a:p>
          <a:p>
            <a:pPr marL="342900" indent="-342900">
              <a:lnSpc>
                <a:spcPct val="150000"/>
              </a:lnSpc>
            </a:pPr>
            <a:r>
              <a:rPr lang="en-US" altLang="ko-KR" sz="1000" dirty="0">
                <a:latin typeface="맑은 고딕" pitchFamily="50" charset="-127"/>
                <a:ea typeface="맑은 고딕" pitchFamily="50" charset="-127"/>
              </a:rPr>
              <a:t>      &gt; Post 2018 KBF - Chojun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Textile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&amp;</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Quilt Art Museum</a:t>
            </a:r>
          </a:p>
          <a:p>
            <a:pPr marL="342900" indent="-342900">
              <a:lnSpc>
                <a:spcPct val="150000"/>
              </a:lnSpc>
            </a:pPr>
            <a:r>
              <a:rPr lang="en-US" altLang="ko-KR" sz="1000" dirty="0">
                <a:latin typeface="맑은 고딕" pitchFamily="50" charset="-127"/>
                <a:ea typeface="맑은 고딕" pitchFamily="50" charset="-127"/>
              </a:rPr>
              <a:t>      &gt; </a:t>
            </a:r>
            <a:r>
              <a:rPr lang="en-US" altLang="ko-KR" sz="1000" dirty="0">
                <a:solidFill>
                  <a:schemeClr val="tx1">
                    <a:lumMod val="65000"/>
                    <a:lumOff val="35000"/>
                  </a:schemeClr>
                </a:solidFill>
                <a:latin typeface="맑은 고딕" pitchFamily="50" charset="-127"/>
                <a:ea typeface="맑은 고딕" pitchFamily="50" charset="-127"/>
              </a:rPr>
              <a:t>Accomplishment</a:t>
            </a:r>
            <a:endParaRPr lang="en-US" altLang="ko-KR" sz="1000" dirty="0">
              <a:latin typeface="맑은 고딕" pitchFamily="50" charset="-127"/>
              <a:ea typeface="맑은 고딕" pitchFamily="50" charset="-127"/>
            </a:endParaRPr>
          </a:p>
        </p:txBody>
      </p:sp>
      <p:sp>
        <p:nvSpPr>
          <p:cNvPr id="3076" name="Text Box 12"/>
          <p:cNvSpPr txBox="1">
            <a:spLocks noChangeArrowheads="1"/>
          </p:cNvSpPr>
          <p:nvPr/>
        </p:nvSpPr>
        <p:spPr bwMode="auto">
          <a:xfrm>
            <a:off x="534987" y="405825"/>
            <a:ext cx="7132637"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CONTENTS</a:t>
            </a:r>
            <a:endParaRPr lang="en-US" altLang="ko-KR" sz="1000" b="1" dirty="0">
              <a:solidFill>
                <a:schemeClr val="tx1">
                  <a:lumMod val="65000"/>
                  <a:lumOff val="35000"/>
                </a:schemeClr>
              </a:solidFill>
              <a:latin typeface="맑은 고딕" pitchFamily="50" charset="-127"/>
              <a:ea typeface="맑은 고딕" pitchFamily="50" charset="-127"/>
            </a:endParaRPr>
          </a:p>
        </p:txBody>
      </p:sp>
      <p:pic>
        <p:nvPicPr>
          <p:cNvPr id="2050" name="Picture 2" descr="G:\2016_KBF\PPT\20140824_시사제주_보도기사.jpg"/>
          <p:cNvPicPr>
            <a:picLocks noChangeAspect="1" noChangeArrowheads="1"/>
          </p:cNvPicPr>
          <p:nvPr/>
        </p:nvPicPr>
        <p:blipFill>
          <a:blip r:embed="rId3" cstate="print"/>
          <a:srcRect/>
          <a:stretch>
            <a:fillRect/>
          </a:stretch>
        </p:blipFill>
        <p:spPr bwMode="auto">
          <a:xfrm>
            <a:off x="611189" y="1090364"/>
            <a:ext cx="3564767" cy="5154861"/>
          </a:xfrm>
          <a:prstGeom prst="rect">
            <a:avLst/>
          </a:prstGeom>
          <a:noFill/>
        </p:spPr>
      </p:pic>
      <p:sp>
        <p:nvSpPr>
          <p:cNvPr id="16" name="직사각형 5"/>
          <p:cNvSpPr>
            <a:spLocks noChangeArrowheads="1"/>
          </p:cNvSpPr>
          <p:nvPr/>
        </p:nvSpPr>
        <p:spPr bwMode="auto">
          <a:xfrm>
            <a:off x="611188" y="6294512"/>
            <a:ext cx="2960679" cy="230832"/>
          </a:xfrm>
          <a:prstGeom prst="rect">
            <a:avLst/>
          </a:prstGeom>
          <a:noFill/>
          <a:ln w="9525">
            <a:noFill/>
            <a:miter lim="800000"/>
            <a:headEnd/>
            <a:tailEnd/>
          </a:ln>
        </p:spPr>
        <p:txBody>
          <a:bodyPr wrap="square">
            <a:spAutoFit/>
          </a:bodyPr>
          <a:lstStyle/>
          <a:p>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2014 KBF Part of </a:t>
            </a:r>
            <a:r>
              <a:rPr lang="en-US" altLang="ko-KR" sz="900" dirty="0" err="1">
                <a:latin typeface="맑은 고딕" pitchFamily="50" charset="-127"/>
                <a:ea typeface="맑은 고딕" pitchFamily="50" charset="-127"/>
              </a:rPr>
              <a:t>Jeju</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Artists’ Village Exhibition</a:t>
            </a:r>
            <a:endParaRPr lang="ko-KR" altLang="en-US" sz="900" dirty="0">
              <a:latin typeface="맑은 고딕" pitchFamily="50" charset="-127"/>
              <a:ea typeface="맑은 고딕" pitchFamily="50" charset="-127"/>
            </a:endParaRPr>
          </a:p>
        </p:txBody>
      </p:sp>
      <p:sp>
        <p:nvSpPr>
          <p:cNvPr id="8" name="슬라이드 번호 개체 틀 7"/>
          <p:cNvSpPr>
            <a:spLocks noGrp="1"/>
          </p:cNvSpPr>
          <p:nvPr>
            <p:ph type="sldNum" sz="quarter" idx="12"/>
          </p:nvPr>
        </p:nvSpPr>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a:t>
            </a:fld>
            <a:endParaRPr lang="en-US" altLang="ko-KR" sz="900" dirty="0">
              <a:latin typeface="맑은 고딕" pitchFamily="50" charset="-127"/>
              <a:ea typeface="맑은 고딕" pitchFamily="50" charset="-12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4" name="직사각형 5"/>
          <p:cNvSpPr>
            <a:spLocks noChangeArrowheads="1"/>
          </p:cNvSpPr>
          <p:nvPr/>
        </p:nvSpPr>
        <p:spPr bwMode="auto">
          <a:xfrm>
            <a:off x="4308249" y="3429000"/>
            <a:ext cx="2476872" cy="273280"/>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solidFill>
                  <a:schemeClr val="tx1">
                    <a:lumMod val="65000"/>
                    <a:lumOff val="35000"/>
                  </a:schemeClr>
                </a:solidFill>
                <a:latin typeface="맑은 고딕" pitchFamily="50" charset="-127"/>
                <a:ea typeface="맑은 고딕" pitchFamily="50" charset="-127"/>
              </a:rPr>
              <a:t>Suwon </a:t>
            </a:r>
            <a:r>
              <a:rPr lang="en-US" altLang="ko-KR" sz="900" dirty="0" err="1">
                <a:solidFill>
                  <a:schemeClr val="tx1">
                    <a:lumMod val="65000"/>
                    <a:lumOff val="35000"/>
                  </a:schemeClr>
                </a:solidFill>
                <a:latin typeface="맑은 고딕" pitchFamily="50" charset="-127"/>
                <a:ea typeface="맑은 고딕" pitchFamily="50" charset="-127"/>
              </a:rPr>
              <a:t>IPark</a:t>
            </a:r>
            <a:r>
              <a:rPr lang="en-US" altLang="ko-KR" sz="900" dirty="0">
                <a:solidFill>
                  <a:schemeClr val="tx1">
                    <a:lumMod val="65000"/>
                    <a:lumOff val="35000"/>
                  </a:schemeClr>
                </a:solidFill>
                <a:latin typeface="맑은 고딕" pitchFamily="50" charset="-127"/>
                <a:ea typeface="맑은 고딕" pitchFamily="50" charset="-127"/>
              </a:rPr>
              <a:t> Museum of Art View</a:t>
            </a:r>
            <a:endParaRPr lang="ko-KR" altLang="en-US" sz="900" dirty="0">
              <a:latin typeface="맑은 고딕" pitchFamily="50" charset="-127"/>
              <a:ea typeface="맑은 고딕" pitchFamily="50" charset="-127"/>
            </a:endParaRPr>
          </a:p>
        </p:txBody>
      </p:sp>
      <p:sp>
        <p:nvSpPr>
          <p:cNvPr id="15" name="Text Box 12"/>
          <p:cNvSpPr txBox="1">
            <a:spLocks noChangeArrowheads="1"/>
          </p:cNvSpPr>
          <p:nvPr/>
        </p:nvSpPr>
        <p:spPr bwMode="auto">
          <a:xfrm>
            <a:off x="755203" y="971436"/>
            <a:ext cx="7777610" cy="646331"/>
          </a:xfrm>
          <a:prstGeom prst="rect">
            <a:avLst/>
          </a:prstGeom>
          <a:noFill/>
          <a:ln w="9525">
            <a:noFill/>
            <a:miter lim="800000"/>
            <a:headEnd/>
            <a:tailEnd/>
          </a:ln>
        </p:spPr>
        <p:txBody>
          <a:bodyPr wrap="square">
            <a:spAutoFit/>
          </a:bodyPr>
          <a:lstStyle/>
          <a:p>
            <a:pPr>
              <a:spcBef>
                <a:spcPct val="50000"/>
              </a:spcBef>
              <a:buFont typeface="Wingdings"/>
              <a:buChar char="Ø"/>
            </a:pPr>
            <a:r>
              <a:rPr lang="ko-KR" altLang="en-US" sz="1800" b="1" dirty="0">
                <a:solidFill>
                  <a:schemeClr val="bg2">
                    <a:lumMod val="75000"/>
                  </a:schemeClr>
                </a:solidFill>
                <a:latin typeface="맑은 고딕" pitchFamily="50" charset="-127"/>
                <a:ea typeface="맑은 고딕" pitchFamily="50" charset="-127"/>
              </a:rPr>
              <a:t>장소 </a:t>
            </a:r>
            <a:r>
              <a:rPr lang="en-US" altLang="ko-KR" sz="1800" b="1" dirty="0">
                <a:solidFill>
                  <a:schemeClr val="bg2">
                    <a:lumMod val="7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Suwon </a:t>
            </a:r>
            <a:r>
              <a:rPr lang="en-US" altLang="ko-KR" sz="1800" b="1" dirty="0" err="1">
                <a:solidFill>
                  <a:schemeClr val="tx1">
                    <a:lumMod val="65000"/>
                    <a:lumOff val="35000"/>
                  </a:schemeClr>
                </a:solidFill>
                <a:latin typeface="맑은 고딕" pitchFamily="50" charset="-127"/>
                <a:ea typeface="맑은 고딕" pitchFamily="50" charset="-127"/>
              </a:rPr>
              <a:t>IPark</a:t>
            </a:r>
            <a:r>
              <a:rPr lang="en-US" altLang="ko-KR" sz="1800" b="1" dirty="0">
                <a:solidFill>
                  <a:schemeClr val="tx1">
                    <a:lumMod val="65000"/>
                    <a:lumOff val="35000"/>
                  </a:schemeClr>
                </a:solidFill>
                <a:latin typeface="맑은 고딕" pitchFamily="50" charset="-127"/>
                <a:ea typeface="맑은 고딕" pitchFamily="50" charset="-127"/>
              </a:rPr>
              <a:t> Museum of Art and</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Five Galleries</a:t>
            </a:r>
            <a:r>
              <a:rPr lang="en-US" altLang="ko-KR" sz="1800" b="1" dirty="0">
                <a:solidFill>
                  <a:schemeClr val="bg2">
                    <a:lumMod val="75000"/>
                  </a:schemeClr>
                </a:solidFill>
                <a:latin typeface="맑은 고딕" pitchFamily="50" charset="-127"/>
                <a:ea typeface="맑은 고딕" pitchFamily="50" charset="-127"/>
              </a:rPr>
              <a:t>,				</a:t>
            </a:r>
            <a:r>
              <a:rPr lang="ko-KR" altLang="en-US" sz="1400" b="1" dirty="0">
                <a:solidFill>
                  <a:schemeClr val="tx1">
                    <a:lumMod val="65000"/>
                    <a:lumOff val="35000"/>
                  </a:schemeClr>
                </a:solidFill>
                <a:latin typeface="맑은 고딕" pitchFamily="50" charset="-127"/>
                <a:ea typeface="맑은 고딕" pitchFamily="50" charset="-127"/>
              </a:rPr>
              <a:t>경기도 수원시 팔달구 </a:t>
            </a:r>
            <a:r>
              <a:rPr lang="ko-KR" altLang="en-US" sz="1400" b="1" dirty="0" err="1">
                <a:solidFill>
                  <a:schemeClr val="tx1">
                    <a:lumMod val="65000"/>
                    <a:lumOff val="35000"/>
                  </a:schemeClr>
                </a:solidFill>
                <a:latin typeface="맑은 고딕" pitchFamily="50" charset="-127"/>
                <a:ea typeface="맑은 고딕" pitchFamily="50" charset="-127"/>
              </a:rPr>
              <a:t>신풍동</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354-1, 031-228-3800</a:t>
            </a:r>
            <a:r>
              <a:rPr lang="ko-KR" altLang="en-US" sz="1400" b="1" dirty="0">
                <a:solidFill>
                  <a:schemeClr val="bg2">
                    <a:lumMod val="75000"/>
                  </a:schemeClr>
                </a:solidFill>
                <a:latin typeface="맑은 고딕" pitchFamily="50" charset="-127"/>
                <a:ea typeface="맑은 고딕" pitchFamily="50" charset="-127"/>
              </a:rPr>
              <a:t> </a:t>
            </a:r>
            <a:endParaRPr lang="en-US" altLang="ko-KR" sz="1400" b="1" dirty="0">
              <a:solidFill>
                <a:schemeClr val="bg2">
                  <a:lumMod val="75000"/>
                </a:schemeClr>
              </a:solidFill>
              <a:latin typeface="맑은 고딕" pitchFamily="50" charset="-127"/>
              <a:ea typeface="맑은 고딕" pitchFamily="50" charset="-127"/>
            </a:endParaRPr>
          </a:p>
        </p:txBody>
      </p:sp>
      <p:sp>
        <p:nvSpPr>
          <p:cNvPr id="19" name="슬라이드 번호 개체 틀 18"/>
          <p:cNvSpPr>
            <a:spLocks noGrp="1"/>
          </p:cNvSpPr>
          <p:nvPr>
            <p:ph type="sldNum" sz="quarter" idx="12"/>
          </p:nvPr>
        </p:nvSpPr>
        <p:spPr>
          <a:xfrm>
            <a:off x="8112272" y="6245225"/>
            <a:ext cx="574528"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20</a:t>
            </a:fld>
            <a:endParaRPr lang="en-US" altLang="ko-KR" sz="900" dirty="0">
              <a:latin typeface="맑은 고딕" pitchFamily="50" charset="-127"/>
              <a:ea typeface="맑은 고딕" pitchFamily="50" charset="-127"/>
            </a:endParaRPr>
          </a:p>
        </p:txBody>
      </p:sp>
      <p:pic>
        <p:nvPicPr>
          <p:cNvPr id="20" name="Picture 2" descr="C:\Users\Family\Desktop\2016-04-15 14;25;14.jpg"/>
          <p:cNvPicPr>
            <a:picLocks noChangeAspect="1" noChangeArrowheads="1"/>
          </p:cNvPicPr>
          <p:nvPr/>
        </p:nvPicPr>
        <p:blipFill>
          <a:blip r:embed="rId3" cstate="print"/>
          <a:srcRect/>
          <a:stretch>
            <a:fillRect/>
          </a:stretch>
        </p:blipFill>
        <p:spPr bwMode="auto">
          <a:xfrm>
            <a:off x="4308249" y="3786190"/>
            <a:ext cx="3804024" cy="2479757"/>
          </a:xfrm>
          <a:prstGeom prst="rect">
            <a:avLst/>
          </a:prstGeom>
          <a:noFill/>
        </p:spPr>
      </p:pic>
      <p:pic>
        <p:nvPicPr>
          <p:cNvPr id="2050" name="Picture 2" descr="C:\Users\user\Desktop\2016 전시장소.jpg"/>
          <p:cNvPicPr>
            <a:picLocks noChangeAspect="1" noChangeArrowheads="1"/>
          </p:cNvPicPr>
          <p:nvPr/>
        </p:nvPicPr>
        <p:blipFill>
          <a:blip r:embed="rId4" cstate="print"/>
          <a:srcRect/>
          <a:stretch>
            <a:fillRect/>
          </a:stretch>
        </p:blipFill>
        <p:spPr bwMode="auto">
          <a:xfrm>
            <a:off x="755203" y="1617767"/>
            <a:ext cx="3316731" cy="461602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hwa\Desktop\20160622_포럼 개요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514176"/>
            <a:ext cx="8909050" cy="6299200"/>
          </a:xfrm>
          <a:prstGeom prst="rect">
            <a:avLst/>
          </a:prstGeom>
          <a:noFill/>
          <a:extLst>
            <a:ext uri="{909E8E84-426E-40dd-AFC4-6F175D3DCCD1}">
              <a14:hiddenFill xmlns:a14="http://schemas.microsoft.com/office/drawing/2010/main">
                <a:solidFill>
                  <a:srgbClr val="FFFFFF"/>
                </a:solidFill>
              </a14:hiddenFill>
            </a:ext>
          </a:extLst>
        </p:spPr>
      </p:pic>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800" smtClean="0">
                <a:latin typeface="맑은 고딕" pitchFamily="50" charset="-127"/>
                <a:ea typeface="맑은 고딕" pitchFamily="50" charset="-127"/>
              </a:rPr>
              <a:pPr>
                <a:defRPr/>
              </a:pPr>
              <a:t>21</a:t>
            </a:fld>
            <a:endParaRPr lang="en-US" altLang="ko-KR" sz="800" dirty="0">
              <a:latin typeface="맑은 고딕" pitchFamily="50" charset="-127"/>
              <a:ea typeface="맑은 고딕" pitchFamily="50" charset="-127"/>
            </a:endParaRPr>
          </a:p>
        </p:txBody>
      </p:sp>
      <p:sp>
        <p:nvSpPr>
          <p:cNvPr id="7" name="Text Box 12"/>
          <p:cNvSpPr txBox="1">
            <a:spLocks noChangeArrowheads="1"/>
          </p:cNvSpPr>
          <p:nvPr/>
        </p:nvSpPr>
        <p:spPr bwMode="auto">
          <a:xfrm>
            <a:off x="611188" y="406594"/>
            <a:ext cx="638970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100" b="1" dirty="0">
                <a:solidFill>
                  <a:schemeClr val="tx1">
                    <a:lumMod val="65000"/>
                    <a:lumOff val="35000"/>
                  </a:schemeClr>
                </a:solidFill>
                <a:latin typeface="맑은 고딕" pitchFamily="50" charset="-127"/>
                <a:ea typeface="맑은 고딕" pitchFamily="50" charset="-127"/>
              </a:rPr>
              <a:t>– Suwon </a:t>
            </a:r>
            <a:r>
              <a:rPr lang="en-US" altLang="ko-KR" sz="1100" b="1" dirty="0" err="1">
                <a:solidFill>
                  <a:schemeClr val="tx1">
                    <a:lumMod val="65000"/>
                    <a:lumOff val="35000"/>
                  </a:schemeClr>
                </a:solidFill>
                <a:latin typeface="맑은 고딕" pitchFamily="50" charset="-127"/>
                <a:ea typeface="맑은 고딕" pitchFamily="50" charset="-127"/>
              </a:rPr>
              <a:t>IPark</a:t>
            </a:r>
            <a:r>
              <a:rPr lang="en-US" altLang="ko-KR" sz="1100" b="1" dirty="0">
                <a:solidFill>
                  <a:schemeClr val="tx1">
                    <a:lumMod val="65000"/>
                    <a:lumOff val="35000"/>
                  </a:schemeClr>
                </a:solidFill>
                <a:latin typeface="맑은 고딕" pitchFamily="50" charset="-127"/>
                <a:ea typeface="맑은 고딕" pitchFamily="50" charset="-127"/>
              </a:rPr>
              <a:t> Museum of Art and</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Five Galleries</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0" name="Text Box 12"/>
          <p:cNvSpPr txBox="1">
            <a:spLocks noChangeArrowheads="1"/>
          </p:cNvSpPr>
          <p:nvPr/>
        </p:nvSpPr>
        <p:spPr bwMode="auto">
          <a:xfrm>
            <a:off x="611188" y="872716"/>
            <a:ext cx="3929001"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Lecture Topics and Speakers</a:t>
            </a:r>
            <a:endParaRPr lang="en-US" altLang="ko-KR" sz="800" b="1" dirty="0">
              <a:solidFill>
                <a:schemeClr val="tx1">
                  <a:lumMod val="65000"/>
                  <a:lumOff val="35000"/>
                </a:schemeClr>
              </a:solidFill>
              <a:latin typeface="맑은 고딕" pitchFamily="50" charset="-127"/>
              <a:ea typeface="맑은 고딕" pitchFamily="50" charset="-12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800" smtClean="0">
                <a:latin typeface="맑은 고딕" pitchFamily="50" charset="-127"/>
                <a:ea typeface="맑은 고딕" pitchFamily="50" charset="-127"/>
              </a:rPr>
              <a:pPr>
                <a:defRPr/>
              </a:pPr>
              <a:t>22</a:t>
            </a:fld>
            <a:endParaRPr lang="en-US" altLang="ko-KR" sz="800" dirty="0">
              <a:latin typeface="맑은 고딕" pitchFamily="50" charset="-127"/>
              <a:ea typeface="맑은 고딕" pitchFamily="50" charset="-127"/>
            </a:endParaRPr>
          </a:p>
        </p:txBody>
      </p:sp>
      <p:sp>
        <p:nvSpPr>
          <p:cNvPr id="7" name="Text Box 12"/>
          <p:cNvSpPr txBox="1">
            <a:spLocks noChangeArrowheads="1"/>
          </p:cNvSpPr>
          <p:nvPr/>
        </p:nvSpPr>
        <p:spPr bwMode="auto">
          <a:xfrm>
            <a:off x="611188" y="406594"/>
            <a:ext cx="638970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100" b="1" dirty="0">
                <a:solidFill>
                  <a:schemeClr val="tx1">
                    <a:lumMod val="65000"/>
                    <a:lumOff val="35000"/>
                  </a:schemeClr>
                </a:solidFill>
                <a:latin typeface="맑은 고딕" pitchFamily="50" charset="-127"/>
                <a:ea typeface="맑은 고딕" pitchFamily="50" charset="-127"/>
              </a:rPr>
              <a:t>– Suwon </a:t>
            </a:r>
            <a:r>
              <a:rPr lang="en-US" altLang="ko-KR" sz="1100" b="1" dirty="0" err="1">
                <a:solidFill>
                  <a:schemeClr val="tx1">
                    <a:lumMod val="65000"/>
                    <a:lumOff val="35000"/>
                  </a:schemeClr>
                </a:solidFill>
                <a:latin typeface="맑은 고딕" pitchFamily="50" charset="-127"/>
                <a:ea typeface="맑은 고딕" pitchFamily="50" charset="-127"/>
              </a:rPr>
              <a:t>IPark</a:t>
            </a:r>
            <a:r>
              <a:rPr lang="en-US" altLang="ko-KR" sz="1100" b="1" dirty="0">
                <a:solidFill>
                  <a:schemeClr val="tx1">
                    <a:lumMod val="65000"/>
                    <a:lumOff val="35000"/>
                  </a:schemeClr>
                </a:solidFill>
                <a:latin typeface="맑은 고딕" pitchFamily="50" charset="-127"/>
                <a:ea typeface="맑은 고딕" pitchFamily="50" charset="-127"/>
              </a:rPr>
              <a:t> Museum of Art and</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Five Galleries</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0" name="Text Box 12"/>
          <p:cNvSpPr txBox="1">
            <a:spLocks noChangeArrowheads="1"/>
          </p:cNvSpPr>
          <p:nvPr/>
        </p:nvSpPr>
        <p:spPr bwMode="auto">
          <a:xfrm>
            <a:off x="611188" y="872716"/>
            <a:ext cx="3929001"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Lecture Photo</a:t>
            </a:r>
            <a:endParaRPr lang="en-US" altLang="ko-KR" sz="800" b="1" dirty="0">
              <a:solidFill>
                <a:schemeClr val="tx1">
                  <a:lumMod val="65000"/>
                  <a:lumOff val="35000"/>
                </a:schemeClr>
              </a:solidFill>
              <a:latin typeface="맑은 고딕" pitchFamily="50" charset="-127"/>
              <a:ea typeface="맑은 고딕" pitchFamily="50" charset="-127"/>
            </a:endParaRPr>
          </a:p>
        </p:txBody>
      </p:sp>
      <p:pic>
        <p:nvPicPr>
          <p:cNvPr id="2" name="Picture 2" descr="C:\Users\user\Desktop\허동화관장님.JPG"/>
          <p:cNvPicPr>
            <a:picLocks noChangeAspect="1" noChangeArrowheads="1"/>
          </p:cNvPicPr>
          <p:nvPr/>
        </p:nvPicPr>
        <p:blipFill>
          <a:blip r:embed="rId3" cstate="print"/>
          <a:srcRect/>
          <a:stretch>
            <a:fillRect/>
          </a:stretch>
        </p:blipFill>
        <p:spPr bwMode="auto">
          <a:xfrm>
            <a:off x="5544000" y="4069625"/>
            <a:ext cx="3600000" cy="2175600"/>
          </a:xfrm>
          <a:prstGeom prst="rect">
            <a:avLst/>
          </a:prstGeom>
          <a:noFill/>
        </p:spPr>
      </p:pic>
      <p:pic>
        <p:nvPicPr>
          <p:cNvPr id="3075" name="Picture 3" descr="C:\Users\user\Desktop\허동화관장님1.JPG"/>
          <p:cNvPicPr>
            <a:picLocks noChangeAspect="1" noChangeArrowheads="1"/>
          </p:cNvPicPr>
          <p:nvPr/>
        </p:nvPicPr>
        <p:blipFill>
          <a:blip r:embed="rId4" cstate="print"/>
          <a:srcRect/>
          <a:stretch>
            <a:fillRect/>
          </a:stretch>
        </p:blipFill>
        <p:spPr bwMode="auto">
          <a:xfrm>
            <a:off x="5544000" y="1357298"/>
            <a:ext cx="3600000" cy="2497200"/>
          </a:xfrm>
          <a:prstGeom prst="rect">
            <a:avLst/>
          </a:prstGeom>
          <a:noFill/>
        </p:spPr>
      </p:pic>
      <p:pic>
        <p:nvPicPr>
          <p:cNvPr id="3076" name="Picture 4" descr="C:\Users\user\Desktop\허동화관장님2.JPG"/>
          <p:cNvPicPr>
            <a:picLocks noChangeAspect="1" noChangeArrowheads="1"/>
          </p:cNvPicPr>
          <p:nvPr/>
        </p:nvPicPr>
        <p:blipFill>
          <a:blip r:embed="rId5" cstate="print"/>
          <a:srcRect/>
          <a:stretch>
            <a:fillRect/>
          </a:stretch>
        </p:blipFill>
        <p:spPr bwMode="auto">
          <a:xfrm>
            <a:off x="0" y="1982851"/>
            <a:ext cx="5403065" cy="3602043"/>
          </a:xfrm>
          <a:prstGeom prst="rect">
            <a:avLst/>
          </a:prstGeom>
          <a:noFill/>
        </p:spPr>
      </p:pic>
      <p:sp>
        <p:nvSpPr>
          <p:cNvPr id="11" name="직사각형 5"/>
          <p:cNvSpPr>
            <a:spLocks noChangeArrowheads="1"/>
          </p:cNvSpPr>
          <p:nvPr/>
        </p:nvSpPr>
        <p:spPr bwMode="auto">
          <a:xfrm>
            <a:off x="333168" y="5649814"/>
            <a:ext cx="4953212" cy="300082"/>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한국자수박물관 허동화 관장님의 축사</a:t>
            </a:r>
            <a:r>
              <a:rPr lang="en-US" altLang="ko-KR" sz="900" dirty="0">
                <a:latin typeface="맑은 고딕" pitchFamily="50" charset="-127"/>
                <a:ea typeface="맑은 고딕" pitchFamily="50" charset="-127"/>
              </a:rPr>
              <a:t>, </a:t>
            </a:r>
            <a:r>
              <a:rPr lang="ko-KR" altLang="en-US" sz="900" dirty="0">
                <a:latin typeface="맑은 고딕" pitchFamily="50" charset="-127"/>
                <a:ea typeface="맑은 고딕" pitchFamily="50" charset="-127"/>
              </a:rPr>
              <a:t>계원예술대학 권영걸 총장님의 기조연설</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4" y="872716"/>
            <a:ext cx="41768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400" b="1" dirty="0">
                <a:solidFill>
                  <a:schemeClr val="tx1">
                    <a:lumMod val="65000"/>
                    <a:lumOff val="35000"/>
                  </a:schemeClr>
                </a:solidFill>
                <a:latin typeface="맑은 고딕" pitchFamily="50" charset="-127"/>
                <a:ea typeface="맑은 고딕" pitchFamily="50" charset="-127"/>
              </a:rPr>
              <a:t>Exhibition Representative Images</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18" name="슬라이드 번호 개체 틀 17"/>
          <p:cNvSpPr>
            <a:spLocks noGrp="1"/>
          </p:cNvSpPr>
          <p:nvPr>
            <p:ph type="sldNum" sz="quarter" idx="12"/>
          </p:nvPr>
        </p:nvSpPr>
        <p:spPr>
          <a:xfrm>
            <a:off x="8208404" y="6245225"/>
            <a:ext cx="478396"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23</a:t>
            </a:fld>
            <a:endParaRPr lang="en-US" altLang="ko-KR" sz="900" dirty="0">
              <a:latin typeface="맑은 고딕" pitchFamily="50" charset="-127"/>
              <a:ea typeface="맑은 고딕" pitchFamily="50" charset="-127"/>
            </a:endParaRPr>
          </a:p>
        </p:txBody>
      </p:sp>
      <p:sp>
        <p:nvSpPr>
          <p:cNvPr id="13" name="Text Box 12"/>
          <p:cNvSpPr txBox="1">
            <a:spLocks noChangeArrowheads="1"/>
          </p:cNvSpPr>
          <p:nvPr/>
        </p:nvSpPr>
        <p:spPr bwMode="auto">
          <a:xfrm>
            <a:off x="611188" y="406594"/>
            <a:ext cx="5461010"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100" b="1" dirty="0">
                <a:solidFill>
                  <a:srgbClr val="000000">
                    <a:lumMod val="65000"/>
                    <a:lumOff val="35000"/>
                  </a:srgb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Suwon </a:t>
            </a:r>
            <a:r>
              <a:rPr lang="en-US" altLang="ko-KR" sz="1100" b="1" dirty="0" err="1">
                <a:solidFill>
                  <a:schemeClr val="tx1">
                    <a:lumMod val="65000"/>
                    <a:lumOff val="35000"/>
                  </a:schemeClr>
                </a:solidFill>
                <a:latin typeface="맑은 고딕" pitchFamily="50" charset="-127"/>
                <a:ea typeface="맑은 고딕" pitchFamily="50" charset="-127"/>
              </a:rPr>
              <a:t>IPark</a:t>
            </a:r>
            <a:r>
              <a:rPr lang="en-US" altLang="ko-KR" sz="1100" b="1" dirty="0">
                <a:solidFill>
                  <a:schemeClr val="tx1">
                    <a:lumMod val="65000"/>
                    <a:lumOff val="35000"/>
                  </a:schemeClr>
                </a:solidFill>
                <a:latin typeface="맑은 고딕" pitchFamily="50" charset="-127"/>
                <a:ea typeface="맑은 고딕" pitchFamily="50" charset="-127"/>
              </a:rPr>
              <a:t> Museum of Art and</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Five Galleries</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9" name="Rectangle 3"/>
          <p:cNvSpPr/>
          <p:nvPr/>
        </p:nvSpPr>
        <p:spPr>
          <a:xfrm>
            <a:off x="971600" y="5898977"/>
            <a:ext cx="2304256" cy="230832"/>
          </a:xfrm>
          <a:prstGeom prst="rect">
            <a:avLst/>
          </a:prstGeom>
        </p:spPr>
        <p:txBody>
          <a:bodyPr wrap="square">
            <a:spAutoFit/>
          </a:bodyPr>
          <a:lstStyle/>
          <a:p>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Suwon </a:t>
            </a:r>
            <a:r>
              <a:rPr lang="en-US" altLang="ko-KR" sz="900" dirty="0" err="1">
                <a:latin typeface="맑은 고딕" pitchFamily="50" charset="-127"/>
                <a:ea typeface="맑은 고딕" pitchFamily="50" charset="-127"/>
              </a:rPr>
              <a:t>Gyubang</a:t>
            </a:r>
            <a:r>
              <a:rPr lang="en-US" altLang="ko-KR" sz="900" dirty="0">
                <a:latin typeface="맑은 고딕" pitchFamily="50" charset="-127"/>
                <a:ea typeface="맑은 고딕" pitchFamily="50" charset="-127"/>
              </a:rPr>
              <a:t> Craft Group Work</a:t>
            </a:r>
          </a:p>
        </p:txBody>
      </p:sp>
      <p:sp>
        <p:nvSpPr>
          <p:cNvPr id="20" name="Rectangle 5"/>
          <p:cNvSpPr/>
          <p:nvPr/>
        </p:nvSpPr>
        <p:spPr>
          <a:xfrm>
            <a:off x="4786314" y="6245225"/>
            <a:ext cx="3168352" cy="230832"/>
          </a:xfrm>
          <a:prstGeom prst="rect">
            <a:avLst/>
          </a:prstGeom>
        </p:spPr>
        <p:txBody>
          <a:bodyPr wrap="square">
            <a:spAutoFit/>
          </a:bodyPr>
          <a:lstStyle/>
          <a:p>
            <a:pPr algn="ct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Exhibition View</a:t>
            </a:r>
            <a:endParaRPr lang="en-US" sz="900" dirty="0">
              <a:latin typeface="맑은 고딕" pitchFamily="50" charset="-127"/>
              <a:ea typeface="맑은 고딕" pitchFamily="50" charset="-127"/>
            </a:endParaRPr>
          </a:p>
        </p:txBody>
      </p:sp>
      <p:pic>
        <p:nvPicPr>
          <p:cNvPr id="6146" name="Picture 2" descr="H:\2016 KBF\행사사진_0901-0905\2_국제보자기포럼\국제보자기포럼_행사 (570).JPG"/>
          <p:cNvPicPr>
            <a:picLocks noChangeAspect="1" noChangeArrowheads="1"/>
          </p:cNvPicPr>
          <p:nvPr/>
        </p:nvPicPr>
        <p:blipFill>
          <a:blip r:embed="rId3" cstate="print"/>
          <a:srcRect/>
          <a:stretch>
            <a:fillRect/>
          </a:stretch>
        </p:blipFill>
        <p:spPr bwMode="auto">
          <a:xfrm>
            <a:off x="971600" y="1274111"/>
            <a:ext cx="3028896" cy="4537745"/>
          </a:xfrm>
          <a:prstGeom prst="rect">
            <a:avLst/>
          </a:prstGeom>
          <a:noFill/>
        </p:spPr>
      </p:pic>
      <p:pic>
        <p:nvPicPr>
          <p:cNvPr id="6148" name="Picture 4" descr="H:\2016 KBF\행사사진_0901-0905\3_국제보자기포럼\국제보자기포럼_행사 (768).JPG"/>
          <p:cNvPicPr>
            <a:picLocks noChangeAspect="1" noChangeArrowheads="1"/>
          </p:cNvPicPr>
          <p:nvPr/>
        </p:nvPicPr>
        <p:blipFill>
          <a:blip r:embed="rId4" cstate="print"/>
          <a:srcRect/>
          <a:stretch>
            <a:fillRect/>
          </a:stretch>
        </p:blipFill>
        <p:spPr bwMode="auto">
          <a:xfrm>
            <a:off x="4608404" y="1142984"/>
            <a:ext cx="3600000" cy="2400000"/>
          </a:xfrm>
          <a:prstGeom prst="rect">
            <a:avLst/>
          </a:prstGeom>
          <a:noFill/>
        </p:spPr>
      </p:pic>
      <p:pic>
        <p:nvPicPr>
          <p:cNvPr id="6149" name="Picture 5" descr="H:\2016 KBF\행사사진_0901-0905\3_국제보자기포럼\국제보자기포럼_행사 (769).JPG"/>
          <p:cNvPicPr>
            <a:picLocks noChangeAspect="1" noChangeArrowheads="1"/>
          </p:cNvPicPr>
          <p:nvPr/>
        </p:nvPicPr>
        <p:blipFill>
          <a:blip r:embed="rId5" cstate="print"/>
          <a:srcRect/>
          <a:stretch>
            <a:fillRect/>
          </a:stretch>
        </p:blipFill>
        <p:spPr bwMode="auto">
          <a:xfrm>
            <a:off x="4608404" y="3714752"/>
            <a:ext cx="3600000" cy="2400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24</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10395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100" b="1" dirty="0">
                <a:solidFill>
                  <a:schemeClr val="tx1">
                    <a:lumMod val="65000"/>
                    <a:lumOff val="35000"/>
                  </a:schemeClr>
                </a:solidFill>
                <a:latin typeface="맑은 고딕" pitchFamily="50" charset="-127"/>
                <a:ea typeface="맑은 고딕" pitchFamily="50" charset="-127"/>
              </a:rPr>
              <a:t>– Suwon </a:t>
            </a:r>
            <a:r>
              <a:rPr lang="en-US" altLang="ko-KR" sz="1100" b="1" dirty="0" err="1">
                <a:solidFill>
                  <a:schemeClr val="tx1">
                    <a:lumMod val="65000"/>
                    <a:lumOff val="35000"/>
                  </a:schemeClr>
                </a:solidFill>
                <a:latin typeface="맑은 고딕" pitchFamily="50" charset="-127"/>
                <a:ea typeface="맑은 고딕" pitchFamily="50" charset="-127"/>
              </a:rPr>
              <a:t>IPark</a:t>
            </a:r>
            <a:r>
              <a:rPr lang="en-US" altLang="ko-KR" sz="1100" b="1" dirty="0">
                <a:solidFill>
                  <a:schemeClr val="tx1">
                    <a:lumMod val="65000"/>
                    <a:lumOff val="35000"/>
                  </a:schemeClr>
                </a:solidFill>
                <a:latin typeface="맑은 고딕" pitchFamily="50" charset="-127"/>
                <a:ea typeface="맑은 고딕" pitchFamily="50" charset="-127"/>
              </a:rPr>
              <a:t> Museum of Art and</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Five Galleries</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9" name="Text Box 12"/>
          <p:cNvSpPr txBox="1">
            <a:spLocks noChangeArrowheads="1"/>
          </p:cNvSpPr>
          <p:nvPr/>
        </p:nvSpPr>
        <p:spPr bwMode="auto">
          <a:xfrm>
            <a:off x="755203" y="872716"/>
            <a:ext cx="7777609" cy="1277273"/>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400" b="1" dirty="0">
                <a:solidFill>
                  <a:schemeClr val="tx1">
                    <a:lumMod val="65000"/>
                    <a:lumOff val="35000"/>
                  </a:schemeClr>
                </a:solidFill>
                <a:latin typeface="맑은 고딕" pitchFamily="50" charset="-127"/>
                <a:ea typeface="맑은 고딕" pitchFamily="50" charset="-127"/>
              </a:rPr>
              <a:t>Exhibition Venue</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 Suwon </a:t>
            </a:r>
            <a:r>
              <a:rPr lang="en-US" altLang="ko-KR" sz="1400" b="1" dirty="0" err="1">
                <a:solidFill>
                  <a:schemeClr val="tx1">
                    <a:lumMod val="65000"/>
                    <a:lumOff val="35000"/>
                  </a:schemeClr>
                </a:solidFill>
                <a:latin typeface="맑은 고딕" pitchFamily="50" charset="-127"/>
                <a:ea typeface="맑은 고딕" pitchFamily="50" charset="-127"/>
              </a:rPr>
              <a:t>Hwaseong</a:t>
            </a:r>
            <a:r>
              <a:rPr lang="en-US" altLang="ko-KR" sz="1400" b="1" dirty="0">
                <a:solidFill>
                  <a:schemeClr val="tx1">
                    <a:lumMod val="65000"/>
                    <a:lumOff val="35000"/>
                  </a:schemeClr>
                </a:solidFill>
                <a:latin typeface="맑은 고딕" pitchFamily="50" charset="-127"/>
                <a:ea typeface="맑은 고딕" pitchFamily="50" charset="-127"/>
              </a:rPr>
              <a:t> Museum</a:t>
            </a:r>
          </a:p>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a:t>
            </a:r>
            <a:r>
              <a:rPr lang="ko-KR" altLang="en-US" b="1" dirty="0">
                <a:solidFill>
                  <a:schemeClr val="tx1">
                    <a:lumMod val="65000"/>
                    <a:lumOff val="35000"/>
                  </a:schemeClr>
                </a:solidFill>
                <a:latin typeface="맑은 고딕" pitchFamily="50" charset="-127"/>
                <a:ea typeface="맑은 고딕" pitchFamily="50" charset="-127"/>
              </a:rPr>
              <a:t>경기 수원시 팔달구 창룡대로 </a:t>
            </a:r>
            <a:r>
              <a:rPr lang="en-US" altLang="ko-KR" b="1" dirty="0">
                <a:solidFill>
                  <a:schemeClr val="tx1">
                    <a:lumMod val="65000"/>
                    <a:lumOff val="35000"/>
                  </a:schemeClr>
                </a:solidFill>
                <a:latin typeface="맑은 고딕" pitchFamily="50" charset="-127"/>
                <a:ea typeface="맑은 고딕" pitchFamily="50" charset="-127"/>
              </a:rPr>
              <a:t>21 </a:t>
            </a:r>
            <a:r>
              <a:rPr lang="ko-KR" altLang="en-US" b="1" dirty="0">
                <a:solidFill>
                  <a:schemeClr val="tx1">
                    <a:lumMod val="65000"/>
                    <a:lumOff val="35000"/>
                  </a:schemeClr>
                </a:solidFill>
                <a:latin typeface="맑은 고딕" pitchFamily="50" charset="-127"/>
                <a:ea typeface="맑은 고딕" pitchFamily="50" charset="-127"/>
              </a:rPr>
              <a:t>수원화성박물관</a:t>
            </a:r>
            <a:r>
              <a:rPr lang="en-US" altLang="ko-KR" b="1" dirty="0">
                <a:solidFill>
                  <a:schemeClr val="tx1">
                    <a:lumMod val="65000"/>
                    <a:lumOff val="35000"/>
                  </a:schemeClr>
                </a:solidFill>
                <a:latin typeface="맑은 고딕" pitchFamily="50" charset="-127"/>
                <a:ea typeface="맑은 고딕" pitchFamily="50" charset="-127"/>
              </a:rPr>
              <a:t>)</a:t>
            </a:r>
            <a:endParaRPr lang="en-US" altLang="ko-KR" sz="14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sz="1400" b="1" dirty="0">
                <a:latin typeface="맑은 고딕" pitchFamily="50" charset="-127"/>
                <a:ea typeface="맑은 고딕" pitchFamily="50" charset="-127"/>
              </a:rPr>
              <a:t>  _Solo Exhibition</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 </a:t>
            </a:r>
            <a:r>
              <a:rPr lang="en-US" altLang="ko-KR" sz="1400" b="1" dirty="0" err="1">
                <a:latin typeface="맑은 고딕" pitchFamily="50" charset="-127"/>
                <a:ea typeface="맑은 고딕" pitchFamily="50" charset="-127"/>
              </a:rPr>
              <a:t>Eunkyeong</a:t>
            </a:r>
            <a:r>
              <a:rPr lang="en-US" altLang="ko-KR" sz="1400" b="1" dirty="0">
                <a:latin typeface="맑은 고딕" pitchFamily="50" charset="-127"/>
                <a:ea typeface="맑은 고딕" pitchFamily="50" charset="-127"/>
              </a:rPr>
              <a:t> </a:t>
            </a:r>
            <a:r>
              <a:rPr lang="en-US" altLang="ko-KR" sz="1400" b="1" dirty="0" err="1">
                <a:latin typeface="맑은 고딕" pitchFamily="50" charset="-127"/>
                <a:ea typeface="맑은 고딕" pitchFamily="50" charset="-127"/>
              </a:rPr>
              <a:t>Seo</a:t>
            </a:r>
            <a:r>
              <a:rPr lang="en-US" altLang="ko-KR" sz="1400" b="1" dirty="0">
                <a:latin typeface="맑은 고딕" pitchFamily="50" charset="-127"/>
                <a:ea typeface="맑은 고딕" pitchFamily="50" charset="-127"/>
              </a:rPr>
              <a:t>(USA, Professor University of Minnesota / Duluth</a:t>
            </a:r>
          </a:p>
          <a:p>
            <a:pPr>
              <a:spcBef>
                <a:spcPct val="50000"/>
              </a:spcBef>
            </a:pPr>
            <a:r>
              <a:rPr lang="en-US" altLang="ko-KR" sz="14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Minneapolis, MN.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55455 US</a:t>
            </a:r>
            <a:r>
              <a:rPr lang="en-US" altLang="ko-KR" sz="1400" b="1" dirty="0">
                <a:latin typeface="맑은 고딕" pitchFamily="50" charset="-127"/>
                <a:ea typeface="맑은 고딕" pitchFamily="50" charset="-127"/>
              </a:rPr>
              <a:t>)</a:t>
            </a:r>
          </a:p>
        </p:txBody>
      </p:sp>
      <p:pic>
        <p:nvPicPr>
          <p:cNvPr id="8194" name="Picture 2" descr="D:\2016_KBF\1. 전시_작가 및 작품\수원화성박물관_서은경\서은경_blu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253216"/>
            <a:ext cx="3663528" cy="2916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5652331"/>
            <a:ext cx="4896544" cy="276999"/>
          </a:xfrm>
          <a:prstGeom prst="rect">
            <a:avLst/>
          </a:prstGeom>
          <a:noFill/>
        </p:spPr>
        <p:txBody>
          <a:bodyPr wrap="square" rtlCol="0">
            <a:spAutoFit/>
          </a:bodyPr>
          <a:lstStyle/>
          <a:p>
            <a:r>
              <a:rPr lang="en-US" altLang="ko-KR" dirty="0"/>
              <a:t>Websites</a:t>
            </a:r>
            <a:r>
              <a:rPr lang="ko-KR" altLang="en-US" dirty="0"/>
              <a:t> </a:t>
            </a:r>
            <a:r>
              <a:rPr lang="en-US" altLang="ko-KR" dirty="0"/>
              <a:t>http://www.d.umn.edu/~esuh/01textile/045.html</a:t>
            </a:r>
            <a:endParaRPr lang="ko-KR" altLang="en-US" dirty="0"/>
          </a:p>
        </p:txBody>
      </p:sp>
      <p:pic>
        <p:nvPicPr>
          <p:cNvPr id="11266" name="Picture 2" descr="C:\Users\sohwa\Desktop\서은경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032" y="2260000"/>
            <a:ext cx="3990226" cy="290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11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611188" y="872716"/>
            <a:ext cx="7921625" cy="3693319"/>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a:solidFill>
                  <a:schemeClr val="tx1">
                    <a:lumMod val="65000"/>
                    <a:lumOff val="35000"/>
                  </a:schemeClr>
                </a:solidFill>
                <a:latin typeface="맑은 고딕" pitchFamily="50" charset="-127"/>
                <a:ea typeface="맑은 고딕" pitchFamily="50" charset="-127"/>
              </a:rPr>
              <a:t>Exhibition Venue _ </a:t>
            </a:r>
            <a:r>
              <a:rPr lang="en-US" altLang="ko-KR" sz="1400" b="1" dirty="0">
                <a:solidFill>
                  <a:schemeClr val="tx1">
                    <a:lumMod val="65000"/>
                    <a:lumOff val="35000"/>
                  </a:schemeClr>
                </a:solidFill>
                <a:latin typeface="맑은 고딕" pitchFamily="50" charset="-127"/>
                <a:ea typeface="맑은 고딕" pitchFamily="50" charset="-127"/>
              </a:rPr>
              <a:t>Suwon </a:t>
            </a:r>
            <a:r>
              <a:rPr lang="en-US" altLang="ko-KR" sz="1400" b="1" dirty="0" err="1">
                <a:solidFill>
                  <a:schemeClr val="tx1">
                    <a:lumMod val="65000"/>
                    <a:lumOff val="35000"/>
                  </a:schemeClr>
                </a:solidFill>
                <a:latin typeface="맑은 고딕" pitchFamily="50" charset="-127"/>
                <a:ea typeface="맑은 고딕" pitchFamily="50" charset="-127"/>
              </a:rPr>
              <a:t>IPark</a:t>
            </a:r>
            <a:r>
              <a:rPr lang="en-US" altLang="ko-KR" sz="1400" b="1" dirty="0">
                <a:solidFill>
                  <a:schemeClr val="tx1">
                    <a:lumMod val="65000"/>
                    <a:lumOff val="35000"/>
                  </a:schemeClr>
                </a:solidFill>
                <a:latin typeface="맑은 고딕" pitchFamily="50" charset="-127"/>
                <a:ea typeface="맑은 고딕" pitchFamily="50" charset="-127"/>
              </a:rPr>
              <a:t> Museum of Art</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a:t>
            </a:r>
            <a:r>
              <a:rPr lang="ko-KR" altLang="en-US" sz="1400" b="1" dirty="0">
                <a:solidFill>
                  <a:schemeClr val="tx1">
                    <a:lumMod val="65000"/>
                    <a:lumOff val="35000"/>
                  </a:schemeClr>
                </a:solidFill>
                <a:latin typeface="맑은 고딕" pitchFamily="50" charset="-127"/>
                <a:ea typeface="맑은 고딕" pitchFamily="50" charset="-127"/>
              </a:rPr>
              <a:t>경기도 수원시 팔달구 </a:t>
            </a:r>
            <a:r>
              <a:rPr lang="ko-KR" altLang="en-US" sz="1400" b="1" dirty="0" err="1">
                <a:solidFill>
                  <a:schemeClr val="tx1">
                    <a:lumMod val="65000"/>
                    <a:lumOff val="35000"/>
                  </a:schemeClr>
                </a:solidFill>
                <a:latin typeface="맑은 고딕" pitchFamily="50" charset="-127"/>
                <a:ea typeface="맑은 고딕" pitchFamily="50" charset="-127"/>
              </a:rPr>
              <a:t>신풍동</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354-1)</a:t>
            </a: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Solo Exhibition</a:t>
            </a:r>
            <a:r>
              <a:rPr lang="ko-KR" altLang="en-US" sz="1800"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 Nancy </a:t>
            </a:r>
            <a:r>
              <a:rPr lang="en-US" altLang="ko-KR" sz="1800" b="1" dirty="0" err="1">
                <a:solidFill>
                  <a:schemeClr val="tx1">
                    <a:lumMod val="65000"/>
                    <a:lumOff val="35000"/>
                  </a:schemeClr>
                </a:solidFill>
                <a:latin typeface="맑은 고딕" pitchFamily="50" charset="-127"/>
                <a:ea typeface="맑은 고딕" pitchFamily="50" charset="-127"/>
              </a:rPr>
              <a:t>Crasco</a:t>
            </a: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a:t>
            </a:r>
            <a:r>
              <a:rPr lang="en-US" altLang="ko-KR" sz="1400" b="1" dirty="0">
                <a:solidFill>
                  <a:schemeClr val="tx1">
                    <a:lumMod val="65000"/>
                    <a:lumOff val="35000"/>
                  </a:schemeClr>
                </a:solidFill>
                <a:latin typeface="맑은 고딕" pitchFamily="50" charset="-127"/>
                <a:ea typeface="맑은 고딕" pitchFamily="50" charset="-127"/>
              </a:rPr>
              <a:t>Brighton, MA, </a:t>
            </a:r>
          </a:p>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United States</a:t>
            </a:r>
            <a:r>
              <a:rPr lang="en-US" altLang="ko-KR" sz="1800" b="1" dirty="0">
                <a:solidFill>
                  <a:schemeClr val="tx1">
                    <a:lumMod val="65000"/>
                    <a:lumOff val="35000"/>
                  </a:schemeClr>
                </a:solidFill>
                <a:latin typeface="맑은 고딕" pitchFamily="50" charset="-127"/>
                <a:ea typeface="맑은 고딕" pitchFamily="50" charset="-127"/>
              </a:rPr>
              <a:t>)</a:t>
            </a:r>
          </a:p>
          <a:p>
            <a:pPr>
              <a:spcBef>
                <a:spcPct val="50000"/>
              </a:spcBef>
            </a:pP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Websites</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http://www.nancycrasco.com</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p>
        </p:txBody>
      </p:sp>
      <p:grpSp>
        <p:nvGrpSpPr>
          <p:cNvPr id="13" name="그룹 12"/>
          <p:cNvGrpSpPr/>
          <p:nvPr/>
        </p:nvGrpSpPr>
        <p:grpSpPr>
          <a:xfrm>
            <a:off x="3182931" y="1342031"/>
            <a:ext cx="5061477" cy="4967289"/>
            <a:chOff x="1201172" y="1441664"/>
            <a:chExt cx="5061477" cy="4967289"/>
          </a:xfrm>
        </p:grpSpPr>
        <p:pic>
          <p:nvPicPr>
            <p:cNvPr id="9" name="Picture 2"/>
            <p:cNvPicPr>
              <a:picLocks noChangeAspect="1" noChangeArrowheads="1"/>
            </p:cNvPicPr>
            <p:nvPr/>
          </p:nvPicPr>
          <p:blipFill>
            <a:blip r:embed="rId3" cstate="print"/>
            <a:srcRect/>
            <a:stretch>
              <a:fillRect/>
            </a:stretch>
          </p:blipFill>
          <p:spPr bwMode="auto">
            <a:xfrm>
              <a:off x="1223628" y="1441664"/>
              <a:ext cx="2416343" cy="2414944"/>
            </a:xfrm>
            <a:prstGeom prst="rect">
              <a:avLst/>
            </a:prstGeom>
            <a:noFill/>
            <a:ln w="9525">
              <a:noFill/>
              <a:miter lim="800000"/>
              <a:headEnd/>
              <a:tailEnd/>
            </a:ln>
            <a:effectLst/>
          </p:spPr>
        </p:pic>
        <p:pic>
          <p:nvPicPr>
            <p:cNvPr id="12" name="Picture 3"/>
            <p:cNvPicPr>
              <a:picLocks noChangeAspect="1" noChangeArrowheads="1"/>
            </p:cNvPicPr>
            <p:nvPr/>
          </p:nvPicPr>
          <p:blipFill>
            <a:blip r:embed="rId4" cstate="print"/>
            <a:srcRect/>
            <a:stretch>
              <a:fillRect/>
            </a:stretch>
          </p:blipFill>
          <p:spPr bwMode="auto">
            <a:xfrm>
              <a:off x="1201172" y="3950544"/>
              <a:ext cx="2428050" cy="2373953"/>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a:stretch>
              <a:fillRect/>
            </a:stretch>
          </p:blipFill>
          <p:spPr bwMode="auto">
            <a:xfrm>
              <a:off x="3779912" y="1556792"/>
              <a:ext cx="2479094" cy="2266764"/>
            </a:xfrm>
            <a:prstGeom prst="rect">
              <a:avLst/>
            </a:prstGeom>
            <a:noFill/>
            <a:ln w="9525">
              <a:noFill/>
              <a:miter lim="800000"/>
              <a:headEnd/>
              <a:tailEnd/>
            </a:ln>
            <a:effectLst/>
          </p:spPr>
        </p:pic>
        <p:pic>
          <p:nvPicPr>
            <p:cNvPr id="15" name="Picture 5"/>
            <p:cNvPicPr>
              <a:picLocks noChangeAspect="1" noChangeArrowheads="1"/>
            </p:cNvPicPr>
            <p:nvPr/>
          </p:nvPicPr>
          <p:blipFill>
            <a:blip r:embed="rId6" cstate="print"/>
            <a:srcRect/>
            <a:stretch>
              <a:fillRect/>
            </a:stretch>
          </p:blipFill>
          <p:spPr bwMode="auto">
            <a:xfrm>
              <a:off x="3788605" y="3960681"/>
              <a:ext cx="2474044" cy="2448272"/>
            </a:xfrm>
            <a:prstGeom prst="rect">
              <a:avLst/>
            </a:prstGeom>
            <a:noFill/>
            <a:ln w="9525">
              <a:noFill/>
              <a:miter lim="800000"/>
              <a:headEnd/>
              <a:tailEnd/>
            </a:ln>
            <a:effectLst/>
          </p:spPr>
        </p:pic>
      </p:grpSp>
      <p:sp>
        <p:nvSpPr>
          <p:cNvPr id="17" name="직사각형 4"/>
          <p:cNvSpPr/>
          <p:nvPr/>
        </p:nvSpPr>
        <p:spPr>
          <a:xfrm>
            <a:off x="1115616" y="5589552"/>
            <a:ext cx="1882965" cy="481029"/>
          </a:xfrm>
          <a:prstGeom prst="rect">
            <a:avLst/>
          </a:prstGeom>
        </p:spPr>
        <p:txBody>
          <a:bodyPr wrap="square">
            <a:spAutoFit/>
          </a:bodyPr>
          <a:lstStyle/>
          <a:p>
            <a:pPr latinLnBrk="0">
              <a:lnSpc>
                <a:spcPct val="150000"/>
              </a:lnSpc>
            </a:pP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US Representative Artist</a:t>
            </a:r>
          </a:p>
          <a:p>
            <a:pPr latinLnBrk="0">
              <a:lnSpc>
                <a:spcPct val="150000"/>
              </a:lnSpc>
            </a:pPr>
            <a:r>
              <a:rPr lang="en-US" altLang="ko-KR" sz="900" dirty="0">
                <a:latin typeface="맑은 고딕" panose="020B0503020000020004" pitchFamily="50" charset="-127"/>
                <a:ea typeface="맑은 고딕" panose="020B0503020000020004" pitchFamily="50" charset="-127"/>
              </a:rPr>
              <a:t>Nancy </a:t>
            </a:r>
            <a:r>
              <a:rPr lang="en-US" altLang="ko-KR" sz="900" dirty="0" err="1">
                <a:latin typeface="맑은 고딕" panose="020B0503020000020004" pitchFamily="50" charset="-127"/>
                <a:ea typeface="맑은 고딕" panose="020B0503020000020004" pitchFamily="50" charset="-127"/>
              </a:rPr>
              <a:t>Crasco’s</a:t>
            </a:r>
            <a:r>
              <a:rPr lang="en-US" altLang="ko-KR" sz="900" dirty="0">
                <a:latin typeface="맑은 고딕" panose="020B0503020000020004" pitchFamily="50" charset="-127"/>
                <a:ea typeface="맑은 고딕" panose="020B0503020000020004" pitchFamily="50" charset="-127"/>
              </a:rPr>
              <a:t> works</a:t>
            </a:r>
            <a:endParaRPr lang="ko-KR" altLang="en-US" sz="900" dirty="0">
              <a:latin typeface="맑은 고딕" panose="020B0503020000020004" pitchFamily="50" charset="-127"/>
              <a:ea typeface="맑은 고딕" panose="020B0503020000020004" pitchFamily="50" charset="-127"/>
            </a:endParaRPr>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25</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406594"/>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a:t>
            </a:r>
            <a:endParaRPr lang="en-US" altLang="ko-KR" sz="10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3249697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정종미.jpg"/>
          <p:cNvPicPr>
            <a:picLocks noChangeAspect="1" noChangeArrowheads="1"/>
          </p:cNvPicPr>
          <p:nvPr/>
        </p:nvPicPr>
        <p:blipFill>
          <a:blip r:embed="rId3" cstate="print"/>
          <a:srcRect/>
          <a:stretch>
            <a:fillRect/>
          </a:stretch>
        </p:blipFill>
        <p:spPr bwMode="auto">
          <a:xfrm>
            <a:off x="1714480" y="1316047"/>
            <a:ext cx="3343267" cy="5405428"/>
          </a:xfrm>
          <a:prstGeom prst="rect">
            <a:avLst/>
          </a:prstGeom>
          <a:noFill/>
        </p:spPr>
      </p:pic>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26</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74689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000" b="1" dirty="0">
                <a:solidFill>
                  <a:schemeClr val="tx1">
                    <a:lumMod val="65000"/>
                    <a:lumOff val="35000"/>
                  </a:schemeClr>
                </a:solidFill>
                <a:latin typeface="맑은 고딕" pitchFamily="50" charset="-127"/>
                <a:ea typeface="맑은 고딕" pitchFamily="50" charset="-127"/>
              </a:rPr>
              <a:t>– 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9" name="Text Box 12"/>
          <p:cNvSpPr txBox="1">
            <a:spLocks noChangeArrowheads="1"/>
          </p:cNvSpPr>
          <p:nvPr/>
        </p:nvSpPr>
        <p:spPr bwMode="auto">
          <a:xfrm>
            <a:off x="755203" y="872716"/>
            <a:ext cx="7931597" cy="584775"/>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Exhibition</a:t>
            </a:r>
            <a:r>
              <a:rPr lang="en-US" altLang="ko-KR" sz="1800" b="1" dirty="0" err="1">
                <a:latin typeface="맑은 고딕" pitchFamily="50" charset="-127"/>
                <a:ea typeface="맑은 고딕" pitchFamily="50" charset="-127"/>
              </a:rPr>
              <a:t>_</a:t>
            </a:r>
            <a:r>
              <a:rPr lang="en-US" altLang="ko-KR" sz="1400" b="1" dirty="0" err="1">
                <a:latin typeface="맑은 고딕" pitchFamily="50" charset="-127"/>
                <a:ea typeface="맑은 고딕" pitchFamily="50" charset="-127"/>
              </a:rPr>
              <a:t>Artists</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 </a:t>
            </a:r>
            <a:r>
              <a:rPr lang="en-US" altLang="ko-KR" sz="1300" dirty="0" err="1">
                <a:latin typeface="맑은 고딕" pitchFamily="50" charset="-127"/>
                <a:ea typeface="맑은 고딕" pitchFamily="50" charset="-127"/>
              </a:rPr>
              <a:t>Jongmi</a:t>
            </a:r>
            <a:r>
              <a:rPr lang="en-US" altLang="ko-KR" sz="1300" dirty="0">
                <a:latin typeface="맑은 고딕" pitchFamily="50" charset="-127"/>
                <a:ea typeface="맑은 고딕" pitchFamily="50" charset="-127"/>
              </a:rPr>
              <a:t> Jung(Korea University Professor), Chung-</a:t>
            </a:r>
            <a:r>
              <a:rPr lang="en-US" altLang="ko-KR" sz="1300" dirty="0" err="1">
                <a:latin typeface="맑은 고딕" pitchFamily="50" charset="-127"/>
                <a:ea typeface="맑은 고딕" pitchFamily="50" charset="-127"/>
              </a:rPr>
              <a:t>Im</a:t>
            </a:r>
            <a:r>
              <a:rPr lang="ko-KR" altLang="en-US" sz="1300" dirty="0">
                <a:latin typeface="맑은 고딕" pitchFamily="50" charset="-127"/>
                <a:ea typeface="맑은 고딕" pitchFamily="50" charset="-127"/>
              </a:rPr>
              <a:t> </a:t>
            </a:r>
            <a:r>
              <a:rPr lang="en-US" altLang="ko-KR" sz="1300" dirty="0">
                <a:latin typeface="맑은 고딕" pitchFamily="50" charset="-127"/>
                <a:ea typeface="맑은 고딕" pitchFamily="50" charset="-127"/>
              </a:rPr>
              <a:t>Kim(Canada</a:t>
            </a:r>
            <a:r>
              <a:rPr lang="ko-KR" altLang="en-US" sz="1300" dirty="0">
                <a:latin typeface="맑은 고딕" pitchFamily="50" charset="-127"/>
                <a:ea typeface="맑은 고딕" pitchFamily="50" charset="-127"/>
              </a:rPr>
              <a:t> </a:t>
            </a:r>
            <a:r>
              <a:rPr lang="en-US" altLang="ko-KR" sz="1300" dirty="0">
                <a:latin typeface="맑은 고딕" pitchFamily="50" charset="-127"/>
                <a:ea typeface="맑은 고딕" pitchFamily="50" charset="-127"/>
              </a:rPr>
              <a:t>University         of Ontario Professor)</a:t>
            </a:r>
          </a:p>
        </p:txBody>
      </p:sp>
      <p:pic>
        <p:nvPicPr>
          <p:cNvPr id="1027" name="Picture 3" descr="C:\Users\user\Desktop\Chung-im kim.jpg"/>
          <p:cNvPicPr>
            <a:picLocks noChangeAspect="1" noChangeArrowheads="1"/>
          </p:cNvPicPr>
          <p:nvPr/>
        </p:nvPicPr>
        <p:blipFill>
          <a:blip r:embed="rId4" cstate="print">
            <a:lum contrast="20000"/>
          </a:blip>
          <a:srcRect l="23625" b="15411"/>
          <a:stretch>
            <a:fillRect/>
          </a:stretch>
        </p:blipFill>
        <p:spPr bwMode="auto">
          <a:xfrm>
            <a:off x="5357818" y="1316047"/>
            <a:ext cx="2643206" cy="4541845"/>
          </a:xfrm>
          <a:prstGeom prst="rect">
            <a:avLst/>
          </a:prstGeom>
          <a:noFill/>
        </p:spPr>
      </p:pic>
      <p:sp>
        <p:nvSpPr>
          <p:cNvPr id="11" name="TextBox 10"/>
          <p:cNvSpPr txBox="1"/>
          <p:nvPr/>
        </p:nvSpPr>
        <p:spPr>
          <a:xfrm>
            <a:off x="5357818" y="6013589"/>
            <a:ext cx="1887126" cy="707886"/>
          </a:xfrm>
          <a:prstGeom prst="rect">
            <a:avLst/>
          </a:prstGeom>
          <a:noFill/>
        </p:spPr>
        <p:txBody>
          <a:bodyPr wrap="square" rtlCol="0">
            <a:spAutoFit/>
          </a:bodyPr>
          <a:lstStyle/>
          <a:p>
            <a:r>
              <a:rPr lang="en-US" altLang="ko-KR" sz="800" dirty="0">
                <a:latin typeface="맑은 고딕" pitchFamily="50" charset="-127"/>
                <a:ea typeface="맑은 고딕" pitchFamily="50" charset="-127"/>
              </a:rPr>
              <a:t>Chung-</a:t>
            </a:r>
            <a:r>
              <a:rPr lang="en-US" altLang="ko-KR" sz="800" dirty="0" err="1">
                <a:latin typeface="맑은 고딕" pitchFamily="50" charset="-127"/>
                <a:ea typeface="맑은 고딕" pitchFamily="50" charset="-127"/>
              </a:rPr>
              <a:t>Im</a:t>
            </a:r>
            <a:r>
              <a:rPr lang="en-US" altLang="ko-KR" sz="800" dirty="0">
                <a:latin typeface="맑은 고딕" pitchFamily="50" charset="-127"/>
                <a:ea typeface="맑은 고딕" pitchFamily="50" charset="-127"/>
              </a:rPr>
              <a:t> Kim (Canada)</a:t>
            </a:r>
          </a:p>
          <a:p>
            <a:r>
              <a:rPr lang="en-US" altLang="ko-KR" sz="800" dirty="0">
                <a:latin typeface="맑은 고딕" pitchFamily="50" charset="-127"/>
                <a:ea typeface="맑은 고딕" pitchFamily="50" charset="-127"/>
              </a:rPr>
              <a:t>Mutation 3 / </a:t>
            </a:r>
            <a:r>
              <a:rPr lang="ko-KR" altLang="en-US" sz="800" dirty="0">
                <a:latin typeface="맑은 고딕" pitchFamily="50" charset="-127"/>
                <a:ea typeface="맑은 고딕" pitchFamily="50" charset="-127"/>
              </a:rPr>
              <a:t>변신 </a:t>
            </a:r>
            <a:r>
              <a:rPr lang="en-US" altLang="ko-KR" sz="800" dirty="0">
                <a:latin typeface="맑은 고딕" pitchFamily="50" charset="-127"/>
                <a:ea typeface="맑은 고딕" pitchFamily="50" charset="-127"/>
              </a:rPr>
              <a:t>3</a:t>
            </a:r>
          </a:p>
          <a:p>
            <a:r>
              <a:rPr lang="en-US" altLang="ko-KR" sz="800" dirty="0">
                <a:latin typeface="맑은 고딕" pitchFamily="50" charset="-127"/>
                <a:ea typeface="맑은 고딕" pitchFamily="50" charset="-127"/>
              </a:rPr>
              <a:t>2015</a:t>
            </a:r>
          </a:p>
          <a:p>
            <a:r>
              <a:rPr lang="en-US" altLang="ko-KR" sz="800" dirty="0">
                <a:latin typeface="맑은 고딕" pitchFamily="50" charset="-127"/>
                <a:ea typeface="맑은 고딕" pitchFamily="50" charset="-127"/>
              </a:rPr>
              <a:t>Industrial felt, threads</a:t>
            </a:r>
          </a:p>
          <a:p>
            <a:r>
              <a:rPr lang="en-US" altLang="ko-KR" sz="800" dirty="0">
                <a:latin typeface="맑은 고딕" pitchFamily="50" charset="-127"/>
                <a:ea typeface="맑은 고딕" pitchFamily="50" charset="-127"/>
              </a:rPr>
              <a:t>60 x 31 x 8cm</a:t>
            </a:r>
            <a:endParaRPr lang="ko-KR" altLang="en-US" sz="800" dirty="0">
              <a:latin typeface="맑은 고딕" pitchFamily="50" charset="-127"/>
              <a:ea typeface="맑은 고딕" pitchFamily="50" charset="-127"/>
            </a:endParaRPr>
          </a:p>
        </p:txBody>
      </p:sp>
    </p:spTree>
    <p:extLst>
      <p:ext uri="{BB962C8B-B14F-4D97-AF65-F5344CB8AC3E}">
        <p14:creationId xmlns:p14="http://schemas.microsoft.com/office/powerpoint/2010/main" val="3726073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27</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731839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000" b="1" dirty="0">
                <a:solidFill>
                  <a:schemeClr val="tx1">
                    <a:lumMod val="65000"/>
                    <a:lumOff val="35000"/>
                  </a:schemeClr>
                </a:solidFill>
                <a:latin typeface="맑은 고딕" pitchFamily="50" charset="-127"/>
                <a:ea typeface="맑은 고딕" pitchFamily="50" charset="-127"/>
              </a:rPr>
              <a:t>– 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9" name="Text Box 12"/>
          <p:cNvSpPr txBox="1">
            <a:spLocks noChangeArrowheads="1"/>
          </p:cNvSpPr>
          <p:nvPr/>
        </p:nvSpPr>
        <p:spPr bwMode="auto">
          <a:xfrm>
            <a:off x="755203" y="872716"/>
            <a:ext cx="7931597" cy="692497"/>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err="1">
                <a:solidFill>
                  <a:schemeClr val="tx1">
                    <a:lumMod val="65000"/>
                    <a:lumOff val="35000"/>
                  </a:schemeClr>
                </a:solidFill>
                <a:latin typeface="맑은 고딕" pitchFamily="50" charset="-127"/>
                <a:ea typeface="맑은 고딕" pitchFamily="50" charset="-127"/>
              </a:rPr>
              <a:t>Exhibition</a:t>
            </a:r>
            <a:r>
              <a:rPr lang="en-US" altLang="ko-KR" sz="1800" b="1" dirty="0" err="1">
                <a:latin typeface="맑은 고딕" pitchFamily="50" charset="-127"/>
                <a:ea typeface="맑은 고딕" pitchFamily="50" charset="-127"/>
              </a:rPr>
              <a:t>_</a:t>
            </a:r>
            <a:r>
              <a:rPr lang="en-US" altLang="ko-KR" sz="1400" b="1" dirty="0" err="1">
                <a:latin typeface="맑은 고딕" pitchFamily="50" charset="-127"/>
                <a:ea typeface="맑은 고딕" pitchFamily="50" charset="-127"/>
              </a:rPr>
              <a:t>Artists</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 Mary Ruth Smith(USA,</a:t>
            </a:r>
            <a:r>
              <a:rPr lang="ko-KR" altLang="en-US" b="1" dirty="0">
                <a:latin typeface="맑은 고딕" pitchFamily="50" charset="-127"/>
                <a:ea typeface="맑은 고딕" pitchFamily="50" charset="-127"/>
              </a:rPr>
              <a:t> </a:t>
            </a:r>
            <a:r>
              <a:rPr lang="en-US" altLang="ko-KR" b="1" dirty="0">
                <a:latin typeface="맑은 고딕" pitchFamily="50" charset="-127"/>
                <a:ea typeface="맑은 고딕" pitchFamily="50" charset="-127"/>
              </a:rPr>
              <a:t>Texas</a:t>
            </a:r>
            <a:r>
              <a:rPr lang="ko-KR" altLang="en-US" b="1" dirty="0">
                <a:latin typeface="맑은 고딕" pitchFamily="50" charset="-127"/>
                <a:ea typeface="맑은 고딕" pitchFamily="50" charset="-127"/>
              </a:rPr>
              <a:t> </a:t>
            </a:r>
            <a:r>
              <a:rPr lang="en-US" altLang="ko-KR" b="1" dirty="0">
                <a:latin typeface="맑은 고딕" pitchFamily="50" charset="-127"/>
                <a:ea typeface="맑은 고딕" pitchFamily="50" charset="-127"/>
              </a:rPr>
              <a:t>Waco, Baylor Art College</a:t>
            </a:r>
            <a:r>
              <a:rPr lang="ko-KR" altLang="en-US" b="1" dirty="0">
                <a:latin typeface="맑은 고딕" pitchFamily="50" charset="-127"/>
                <a:ea typeface="맑은 고딕" pitchFamily="50" charset="-127"/>
              </a:rPr>
              <a:t> </a:t>
            </a:r>
            <a:r>
              <a:rPr lang="en-US" altLang="ko-KR" b="1" dirty="0">
                <a:latin typeface="맑은 고딕" pitchFamily="50" charset="-127"/>
                <a:ea typeface="맑은 고딕" pitchFamily="50" charset="-127"/>
              </a:rPr>
              <a:t>Professor</a:t>
            </a:r>
            <a:r>
              <a:rPr lang="en-US" altLang="ko-KR" sz="1400" b="1" dirty="0">
                <a:latin typeface="맑은 고딕" pitchFamily="50" charset="-127"/>
                <a:ea typeface="맑은 고딕" pitchFamily="50" charset="-127"/>
              </a:rPr>
              <a:t>)</a:t>
            </a:r>
          </a:p>
          <a:p>
            <a:pPr lvl="2">
              <a:spcBef>
                <a:spcPct val="50000"/>
              </a:spcBef>
            </a:pPr>
            <a:r>
              <a:rPr lang="en-US" altLang="ko-KR" sz="1400" b="1" dirty="0">
                <a:latin typeface="맑은 고딕" pitchFamily="50" charset="-127"/>
                <a:ea typeface="맑은 고딕" pitchFamily="50" charset="-127"/>
              </a:rPr>
              <a:t>           </a:t>
            </a:r>
            <a:r>
              <a:rPr lang="en-US" altLang="ko-KR" sz="1400" b="1" dirty="0" err="1">
                <a:latin typeface="맑은 고딕" pitchFamily="50" charset="-127"/>
                <a:ea typeface="맑은 고딕" pitchFamily="50" charset="-127"/>
              </a:rPr>
              <a:t>Kyoung-yeon</a:t>
            </a:r>
            <a:r>
              <a:rPr lang="en-US" altLang="ko-KR" sz="1400" b="1" dirty="0">
                <a:latin typeface="맑은 고딕" pitchFamily="50" charset="-127"/>
                <a:ea typeface="맑은 고딕" pitchFamily="50" charset="-127"/>
              </a:rPr>
              <a:t> Chung</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a:t>
            </a:r>
            <a:r>
              <a:rPr lang="en-US" altLang="ko-KR" sz="1400" b="1" dirty="0" err="1">
                <a:latin typeface="맑은 고딕" pitchFamily="50" charset="-127"/>
                <a:ea typeface="맑은 고딕" pitchFamily="50" charset="-127"/>
              </a:rPr>
              <a:t>Hongik</a:t>
            </a:r>
            <a:r>
              <a:rPr lang="en-US" altLang="ko-KR" sz="1400" b="1" dirty="0">
                <a:latin typeface="맑은 고딕" pitchFamily="50" charset="-127"/>
                <a:ea typeface="맑은 고딕" pitchFamily="50" charset="-127"/>
              </a:rPr>
              <a:t> University Professor)</a:t>
            </a:r>
            <a:endParaRPr lang="en-US" altLang="ko-KR" sz="1800" b="1" dirty="0">
              <a:latin typeface="맑은 고딕" pitchFamily="50" charset="-127"/>
              <a:ea typeface="맑은 고딕" pitchFamily="50" charset="-127"/>
            </a:endParaRPr>
          </a:p>
        </p:txBody>
      </p:sp>
      <p:pic>
        <p:nvPicPr>
          <p:cNvPr id="2050" name="Picture 2" descr="C:\Users\sohwa\Desktop\Mary Rulh Smith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57" y="2024844"/>
            <a:ext cx="3707153" cy="36623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9572" y="5769260"/>
            <a:ext cx="3820617" cy="646331"/>
          </a:xfrm>
          <a:prstGeom prst="rect">
            <a:avLst/>
          </a:prstGeom>
          <a:noFill/>
        </p:spPr>
        <p:txBody>
          <a:bodyPr wrap="square" rtlCol="0">
            <a:spAutoFit/>
          </a:bodyPr>
          <a:lstStyle/>
          <a:p>
            <a:r>
              <a:rPr lang="en-US" altLang="ko-KR" dirty="0" err="1">
                <a:latin typeface="맑은 고딕" pitchFamily="50" charset="-127"/>
                <a:ea typeface="맑은 고딕" pitchFamily="50" charset="-127"/>
              </a:rPr>
              <a:t>Websits</a:t>
            </a:r>
            <a:r>
              <a:rPr lang="ko-KR" altLang="en-US" dirty="0">
                <a:latin typeface="맑은 고딕" pitchFamily="50" charset="-127"/>
                <a:ea typeface="맑은 고딕" pitchFamily="50" charset="-127"/>
              </a:rPr>
              <a:t> </a:t>
            </a:r>
            <a:r>
              <a:rPr lang="en-US" altLang="ko-KR" dirty="0">
                <a:latin typeface="맑은 고딕" pitchFamily="50" charset="-127"/>
                <a:ea typeface="맑은 고딕" pitchFamily="50" charset="-127"/>
              </a:rPr>
              <a:t>https://www.lindagass.com/IntimateApparel/Artists/MaryRuthSmith.html</a:t>
            </a:r>
            <a:endParaRPr lang="ko-KR" altLang="en-US" dirty="0">
              <a:latin typeface="맑은 고딕" pitchFamily="50" charset="-127"/>
              <a:ea typeface="맑은 고딕" pitchFamily="50" charset="-127"/>
            </a:endParaRPr>
          </a:p>
        </p:txBody>
      </p:sp>
      <p:pic>
        <p:nvPicPr>
          <p:cNvPr id="2" name="Picture 2" descr="C:\Users\user\Desktop\정경연.jpg"/>
          <p:cNvPicPr>
            <a:picLocks noChangeAspect="1" noChangeArrowheads="1"/>
          </p:cNvPicPr>
          <p:nvPr/>
        </p:nvPicPr>
        <p:blipFill>
          <a:blip r:embed="rId4" cstate="print"/>
          <a:srcRect/>
          <a:stretch>
            <a:fillRect/>
          </a:stretch>
        </p:blipFill>
        <p:spPr bwMode="auto">
          <a:xfrm>
            <a:off x="4643438" y="1777075"/>
            <a:ext cx="3400420" cy="4944400"/>
          </a:xfrm>
          <a:prstGeom prst="rect">
            <a:avLst/>
          </a:prstGeom>
          <a:noFill/>
        </p:spPr>
      </p:pic>
    </p:spTree>
    <p:extLst>
      <p:ext uri="{BB962C8B-B14F-4D97-AF65-F5344CB8AC3E}">
        <p14:creationId xmlns:p14="http://schemas.microsoft.com/office/powerpoint/2010/main" val="3726073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28</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38970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9" name="Text Box 12"/>
          <p:cNvSpPr txBox="1">
            <a:spLocks noChangeArrowheads="1"/>
          </p:cNvSpPr>
          <p:nvPr/>
        </p:nvSpPr>
        <p:spPr bwMode="auto">
          <a:xfrm>
            <a:off x="755204" y="872716"/>
            <a:ext cx="7931596" cy="692497"/>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err="1">
                <a:solidFill>
                  <a:schemeClr val="tx1">
                    <a:lumMod val="65000"/>
                    <a:lumOff val="35000"/>
                  </a:schemeClr>
                </a:solidFill>
                <a:latin typeface="맑은 고딕" pitchFamily="50" charset="-127"/>
                <a:ea typeface="맑은 고딕" pitchFamily="50" charset="-127"/>
              </a:rPr>
              <a:t>Exhibition</a:t>
            </a:r>
            <a:r>
              <a:rPr lang="en-US" altLang="ko-KR" sz="1800" b="1" dirty="0" err="1">
                <a:latin typeface="맑은 고딕" pitchFamily="50" charset="-127"/>
                <a:ea typeface="맑은 고딕" pitchFamily="50" charset="-127"/>
              </a:rPr>
              <a:t>_</a:t>
            </a:r>
            <a:r>
              <a:rPr lang="en-US" altLang="ko-KR" sz="1400" b="1" dirty="0" err="1">
                <a:latin typeface="맑은 고딕" pitchFamily="50" charset="-127"/>
                <a:ea typeface="맑은 고딕" pitchFamily="50" charset="-127"/>
              </a:rPr>
              <a:t>Artists</a:t>
            </a:r>
            <a:r>
              <a:rPr lang="ko-KR" altLang="en-US" sz="1400" b="1" dirty="0">
                <a:latin typeface="맑은 고딕" pitchFamily="50" charset="-127"/>
                <a:ea typeface="맑은 고딕" pitchFamily="50" charset="-127"/>
              </a:rPr>
              <a:t> </a:t>
            </a:r>
            <a:r>
              <a:rPr lang="en-US" altLang="ko-KR" sz="18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(Left) </a:t>
            </a:r>
            <a:r>
              <a:rPr lang="en-US" altLang="ko-KR" sz="1400" b="1" dirty="0" err="1">
                <a:latin typeface="맑은 고딕" pitchFamily="50" charset="-127"/>
                <a:ea typeface="맑은 고딕" pitchFamily="50" charset="-127"/>
              </a:rPr>
              <a:t>Insuk</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Choi</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(Ulsan </a:t>
            </a:r>
            <a:r>
              <a:rPr lang="en-US" altLang="ko-KR" sz="1400" b="1" dirty="0" err="1">
                <a:latin typeface="맑은 고딕" pitchFamily="50" charset="-127"/>
                <a:ea typeface="맑은 고딕" pitchFamily="50" charset="-127"/>
              </a:rPr>
              <a:t>Bangudaepetroglyph</a:t>
            </a:r>
            <a:r>
              <a:rPr lang="ko-KR" altLang="en-US" sz="14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Bojagi Master), </a:t>
            </a:r>
          </a:p>
          <a:p>
            <a:pPr>
              <a:spcBef>
                <a:spcPct val="50000"/>
              </a:spcBef>
            </a:pPr>
            <a:r>
              <a:rPr lang="en-US" altLang="ko-KR" sz="1400" b="1" dirty="0">
                <a:latin typeface="맑은 고딕" pitchFamily="50" charset="-127"/>
                <a:ea typeface="맑은 고딕" pitchFamily="50" charset="-127"/>
              </a:rPr>
              <a:t>                               (Right) Marian </a:t>
            </a:r>
            <a:r>
              <a:rPr lang="en-US" altLang="ko-KR" sz="1400" b="1" dirty="0" err="1">
                <a:latin typeface="맑은 고딕" pitchFamily="50" charset="-127"/>
                <a:ea typeface="맑은 고딕" pitchFamily="50" charset="-127"/>
              </a:rPr>
              <a:t>Bijlenga</a:t>
            </a:r>
            <a:r>
              <a:rPr lang="en-US" altLang="ko-KR" sz="1400" b="1" dirty="0">
                <a:latin typeface="맑은 고딕" pitchFamily="50" charset="-127"/>
                <a:ea typeface="맑은 고딕" pitchFamily="50" charset="-127"/>
              </a:rPr>
              <a:t>(</a:t>
            </a:r>
            <a:r>
              <a:rPr lang="en-US" altLang="ko-KR" sz="1400" b="1" dirty="0" err="1">
                <a:latin typeface="맑은 고딕" pitchFamily="50" charset="-127"/>
                <a:ea typeface="맑은 고딕" pitchFamily="50" charset="-127"/>
              </a:rPr>
              <a:t>Netheland</a:t>
            </a:r>
            <a:r>
              <a:rPr lang="en-US" altLang="ko-KR" sz="1400" b="1" dirty="0">
                <a:latin typeface="맑은 고딕" pitchFamily="50" charset="-127"/>
                <a:ea typeface="맑은 고딕" pitchFamily="50" charset="-127"/>
              </a:rPr>
              <a:t>)</a:t>
            </a:r>
          </a:p>
        </p:txBody>
      </p:sp>
      <p:pic>
        <p:nvPicPr>
          <p:cNvPr id="1026" name="Picture 2" descr="C:\Users\sohwa\Desktop\04-diamond dots 60x60c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566" y="2012595"/>
            <a:ext cx="3391209" cy="3361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95566" y="5715016"/>
            <a:ext cx="3976532" cy="545855"/>
          </a:xfrm>
          <a:prstGeom prst="rect">
            <a:avLst/>
          </a:prstGeom>
          <a:noFill/>
        </p:spPr>
        <p:txBody>
          <a:bodyPr wrap="square" rtlCol="0">
            <a:spAutoFit/>
          </a:bodyPr>
          <a:lstStyle/>
          <a:p>
            <a:pPr>
              <a:lnSpc>
                <a:spcPct val="150000"/>
              </a:lnSpc>
            </a:pPr>
            <a:r>
              <a:rPr lang="en-US" altLang="ko-KR" sz="1050" dirty="0">
                <a:latin typeface="맑은 고딕" pitchFamily="50" charset="-127"/>
                <a:ea typeface="맑은 고딕" pitchFamily="50" charset="-127"/>
              </a:rPr>
              <a:t>Multiple international judges participated </a:t>
            </a:r>
          </a:p>
          <a:p>
            <a:pPr>
              <a:lnSpc>
                <a:spcPct val="150000"/>
              </a:lnSpc>
            </a:pPr>
            <a:r>
              <a:rPr lang="en-US" altLang="ko-KR" sz="1050" dirty="0">
                <a:latin typeface="맑은 고딕" pitchFamily="50" charset="-127"/>
                <a:ea typeface="맑은 고딕" pitchFamily="50" charset="-127"/>
              </a:rPr>
              <a:t>Websites</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http://marianbijlenga.tumblr.com/</a:t>
            </a:r>
            <a:endParaRPr lang="ko-KR" altLang="en-US" sz="1050" dirty="0">
              <a:latin typeface="맑은 고딕" pitchFamily="50" charset="-127"/>
              <a:ea typeface="맑은 고딕" pitchFamily="50" charset="-127"/>
            </a:endParaRPr>
          </a:p>
        </p:txBody>
      </p:sp>
      <p:pic>
        <p:nvPicPr>
          <p:cNvPr id="3075" name="Picture 3" descr="C:\Users\user\Desktop\최인숙.jpg"/>
          <p:cNvPicPr>
            <a:picLocks noChangeAspect="1" noChangeArrowheads="1"/>
          </p:cNvPicPr>
          <p:nvPr/>
        </p:nvPicPr>
        <p:blipFill>
          <a:blip r:embed="rId4" cstate="print"/>
          <a:srcRect l="1408"/>
          <a:stretch>
            <a:fillRect/>
          </a:stretch>
        </p:blipFill>
        <p:spPr bwMode="auto">
          <a:xfrm>
            <a:off x="705472" y="2012594"/>
            <a:ext cx="3939265" cy="4355989"/>
          </a:xfrm>
          <a:prstGeom prst="rect">
            <a:avLst/>
          </a:prstGeom>
          <a:noFill/>
        </p:spPr>
      </p:pic>
    </p:spTree>
    <p:extLst>
      <p:ext uri="{BB962C8B-B14F-4D97-AF65-F5344CB8AC3E}">
        <p14:creationId xmlns:p14="http://schemas.microsoft.com/office/powerpoint/2010/main" val="397151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29</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567532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9" name="Text Box 12"/>
          <p:cNvSpPr txBox="1">
            <a:spLocks noChangeArrowheads="1"/>
          </p:cNvSpPr>
          <p:nvPr/>
        </p:nvSpPr>
        <p:spPr bwMode="auto">
          <a:xfrm>
            <a:off x="755204" y="872716"/>
            <a:ext cx="7705228"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Exhibition</a:t>
            </a:r>
            <a:r>
              <a:rPr lang="en-US" altLang="ko-KR" sz="1800" b="1" dirty="0" err="1">
                <a:latin typeface="맑은 고딕" pitchFamily="50" charset="-127"/>
                <a:ea typeface="맑은 고딕" pitchFamily="50" charset="-127"/>
              </a:rPr>
              <a:t>_</a:t>
            </a:r>
            <a:r>
              <a:rPr lang="en-US" altLang="ko-KR" sz="1400" b="1" dirty="0" err="1">
                <a:latin typeface="맑은 고딕" pitchFamily="50" charset="-127"/>
                <a:ea typeface="맑은 고딕" pitchFamily="50" charset="-127"/>
              </a:rPr>
              <a:t>Artists</a:t>
            </a:r>
            <a:r>
              <a:rPr lang="ko-KR" altLang="en-US" sz="1400" b="1" dirty="0">
                <a:latin typeface="맑은 고딕" pitchFamily="50" charset="-127"/>
                <a:ea typeface="맑은 고딕" pitchFamily="50" charset="-127"/>
              </a:rPr>
              <a:t> </a:t>
            </a:r>
            <a:r>
              <a:rPr lang="en-US" altLang="ko-KR" sz="18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(Left)</a:t>
            </a:r>
            <a:r>
              <a:rPr lang="en-US" altLang="ko-KR" sz="1800" b="1" dirty="0">
                <a:latin typeface="맑은 고딕" pitchFamily="50" charset="-127"/>
                <a:ea typeface="맑은 고딕" pitchFamily="50" charset="-127"/>
              </a:rPr>
              <a:t> </a:t>
            </a:r>
            <a:r>
              <a:rPr lang="en-US" altLang="ko-KR" sz="1600" b="1" dirty="0">
                <a:latin typeface="맑은 고딕" pitchFamily="50" charset="-127"/>
                <a:ea typeface="맑은 고딕" pitchFamily="50" charset="-127"/>
              </a:rPr>
              <a:t>Dorothy Caldwell (Canada), </a:t>
            </a:r>
            <a:r>
              <a:rPr lang="en-US" altLang="ko-KR" b="1" dirty="0">
                <a:latin typeface="맑은 고딕" pitchFamily="50" charset="-127"/>
                <a:ea typeface="맑은 고딕" pitchFamily="50" charset="-127"/>
              </a:rPr>
              <a:t>(Right)</a:t>
            </a:r>
            <a:r>
              <a:rPr lang="en-US" altLang="ko-KR" sz="1600" b="1" dirty="0">
                <a:latin typeface="맑은 고딕" pitchFamily="50" charset="-127"/>
                <a:ea typeface="맑은 고딕" pitchFamily="50" charset="-127"/>
              </a:rPr>
              <a:t> Alice Kettle(UK)</a:t>
            </a:r>
          </a:p>
        </p:txBody>
      </p:sp>
      <p:sp>
        <p:nvSpPr>
          <p:cNvPr id="2" name="TextBox 1"/>
          <p:cNvSpPr txBox="1"/>
          <p:nvPr/>
        </p:nvSpPr>
        <p:spPr>
          <a:xfrm>
            <a:off x="2201360" y="5008891"/>
            <a:ext cx="3762604" cy="261610"/>
          </a:xfrm>
          <a:prstGeom prst="rect">
            <a:avLst/>
          </a:prstGeom>
          <a:noFill/>
        </p:spPr>
        <p:txBody>
          <a:bodyPr wrap="square" rtlCol="0">
            <a:spAutoFit/>
          </a:bodyPr>
          <a:lstStyle/>
          <a:p>
            <a:r>
              <a:rPr lang="en-US" altLang="ko-KR" sz="1100" dirty="0">
                <a:latin typeface="맑은 고딕" pitchFamily="50" charset="-127"/>
                <a:ea typeface="맑은 고딕" pitchFamily="50" charset="-127"/>
              </a:rPr>
              <a:t>Websites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http://dorothycaldwell.com/</a:t>
            </a:r>
            <a:endParaRPr lang="ko-KR" altLang="en-US" sz="1100" dirty="0">
              <a:latin typeface="맑은 고딕" pitchFamily="50" charset="-127"/>
              <a:ea typeface="맑은 고딕" pitchFamily="50" charset="-127"/>
            </a:endParaRPr>
          </a:p>
        </p:txBody>
      </p:sp>
      <p:pic>
        <p:nvPicPr>
          <p:cNvPr id="5122" name="Picture 2" descr="C:\Users\sohwa\Desktop\카나다.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04" y="1951554"/>
            <a:ext cx="4356235" cy="29635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ohwa\Desktop\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35" y="4915129"/>
            <a:ext cx="1164762" cy="11784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sohwa\Desktop\Alice Kettle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94" y="1572472"/>
            <a:ext cx="2502822" cy="33426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ohwa\Desktop\Alice Kettle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12" y="5097529"/>
            <a:ext cx="1723034" cy="9732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80350" y="6093530"/>
            <a:ext cx="2723166" cy="261610"/>
          </a:xfrm>
          <a:prstGeom prst="rect">
            <a:avLst/>
          </a:prstGeom>
          <a:noFill/>
        </p:spPr>
        <p:txBody>
          <a:bodyPr wrap="square" rtlCol="0">
            <a:spAutoFit/>
          </a:bodyPr>
          <a:lstStyle/>
          <a:p>
            <a:pPr algn="r"/>
            <a:r>
              <a:rPr lang="en-US" altLang="ko-KR" sz="1100" dirty="0">
                <a:latin typeface="맑은 고딕" pitchFamily="50" charset="-127"/>
                <a:ea typeface="맑은 고딕" pitchFamily="50" charset="-127"/>
              </a:rPr>
              <a:t>Websites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http://alicekettle.com/</a:t>
            </a:r>
            <a:endParaRPr lang="ko-KR" altLang="en-US" sz="1100" dirty="0">
              <a:latin typeface="맑은 고딕" pitchFamily="50" charset="-127"/>
              <a:ea typeface="맑은 고딕" pitchFamily="50" charset="-127"/>
            </a:endParaRPr>
          </a:p>
        </p:txBody>
      </p:sp>
    </p:spTree>
    <p:extLst>
      <p:ext uri="{BB962C8B-B14F-4D97-AF65-F5344CB8AC3E}">
        <p14:creationId xmlns:p14="http://schemas.microsoft.com/office/powerpoint/2010/main" val="31812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9" name="직사각형 5"/>
          <p:cNvSpPr>
            <a:spLocks noChangeArrowheads="1"/>
          </p:cNvSpPr>
          <p:nvPr/>
        </p:nvSpPr>
        <p:spPr bwMode="auto">
          <a:xfrm>
            <a:off x="755203" y="5661248"/>
            <a:ext cx="4212841" cy="230832"/>
          </a:xfrm>
          <a:prstGeom prst="rect">
            <a:avLst/>
          </a:prstGeom>
          <a:noFill/>
          <a:ln w="9525">
            <a:noFill/>
            <a:miter lim="800000"/>
            <a:headEnd/>
            <a:tailEnd/>
          </a:ln>
        </p:spPr>
        <p:txBody>
          <a:bodyPr wrap="square">
            <a:spAutoFit/>
          </a:bodyPr>
          <a:lstStyle/>
          <a:p>
            <a:r>
              <a:rPr lang="ko-KR" altLang="en-US" sz="900" dirty="0">
                <a:latin typeface="맑은 고딕" pitchFamily="50" charset="-127"/>
                <a:ea typeface="맑은 고딕" pitchFamily="50" charset="-127"/>
              </a:rPr>
              <a:t>ⓒ  국제보자기포럼작가</a:t>
            </a:r>
            <a:r>
              <a:rPr lang="en-US" altLang="ko-KR" sz="900" dirty="0">
                <a:latin typeface="맑은 고딕" pitchFamily="50" charset="-127"/>
                <a:ea typeface="맑은 고딕" pitchFamily="50" charset="-127"/>
              </a:rPr>
              <a:t>_</a:t>
            </a:r>
            <a:r>
              <a:rPr lang="ko-KR" altLang="en-US" sz="900" dirty="0">
                <a:latin typeface="맑은 고딕" pitchFamily="50" charset="-127"/>
                <a:ea typeface="맑은 고딕" pitchFamily="50" charset="-127"/>
              </a:rPr>
              <a:t>이소라 작</a:t>
            </a:r>
            <a:r>
              <a:rPr lang="en-US" altLang="ko-KR" sz="900" dirty="0">
                <a:latin typeface="맑은 고딕" pitchFamily="50" charset="-127"/>
                <a:ea typeface="맑은 고딕" pitchFamily="50" charset="-127"/>
              </a:rPr>
              <a:t>_</a:t>
            </a:r>
            <a:r>
              <a:rPr lang="ko-KR" altLang="en-US" sz="900" dirty="0">
                <a:latin typeface="맑은 고딕" pitchFamily="50" charset="-127"/>
                <a:ea typeface="맑은 고딕" pitchFamily="50" charset="-127"/>
              </a:rPr>
              <a:t>호놀룰루</a:t>
            </a:r>
            <a:r>
              <a:rPr lang="en-US" altLang="ko-KR" sz="900" dirty="0">
                <a:latin typeface="맑은 고딕" pitchFamily="50" charset="-127"/>
                <a:ea typeface="맑은 고딕" pitchFamily="50" charset="-127"/>
              </a:rPr>
              <a:t>_</a:t>
            </a:r>
            <a:r>
              <a:rPr lang="ko-KR" altLang="en-US" sz="900" dirty="0">
                <a:latin typeface="맑은 고딕" pitchFamily="50" charset="-127"/>
                <a:ea typeface="맑은 고딕" pitchFamily="50" charset="-127"/>
              </a:rPr>
              <a:t>하와이박물관 영구소장</a:t>
            </a:r>
            <a:r>
              <a:rPr lang="en-US" altLang="ko-KR" sz="900" dirty="0">
                <a:latin typeface="맑은 고딕" pitchFamily="50" charset="-127"/>
                <a:ea typeface="맑은 고딕" pitchFamily="50" charset="-127"/>
              </a:rPr>
              <a:t> </a:t>
            </a:r>
          </a:p>
        </p:txBody>
      </p:sp>
      <p:sp>
        <p:nvSpPr>
          <p:cNvPr id="12" name="Text Box 12"/>
          <p:cNvSpPr txBox="1">
            <a:spLocks noChangeArrowheads="1"/>
          </p:cNvSpPr>
          <p:nvPr/>
        </p:nvSpPr>
        <p:spPr bwMode="auto">
          <a:xfrm>
            <a:off x="755204" y="94472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Purpose</a:t>
            </a:r>
            <a:endParaRPr lang="en-US" altLang="ko-KR" sz="800" b="1" dirty="0">
              <a:solidFill>
                <a:schemeClr val="tx1">
                  <a:lumMod val="65000"/>
                  <a:lumOff val="35000"/>
                </a:schemeClr>
              </a:solidFill>
              <a:latin typeface="맑은 고딕" pitchFamily="50" charset="-127"/>
              <a:ea typeface="맑은 고딕" pitchFamily="50" charset="-127"/>
            </a:endParaRPr>
          </a:p>
        </p:txBody>
      </p:sp>
      <p:sp>
        <p:nvSpPr>
          <p:cNvPr id="15" name="TextBox 14"/>
          <p:cNvSpPr txBox="1"/>
          <p:nvPr/>
        </p:nvSpPr>
        <p:spPr>
          <a:xfrm>
            <a:off x="4782568" y="1536222"/>
            <a:ext cx="3790458" cy="5391861"/>
          </a:xfrm>
          <a:prstGeom prst="rect">
            <a:avLst/>
          </a:prstGeom>
          <a:noFill/>
        </p:spPr>
        <p:txBody>
          <a:bodyPr wrap="square" rtlCol="0">
            <a:spAutoFit/>
          </a:bodyPr>
          <a:lstStyle/>
          <a:p>
            <a:pPr>
              <a:lnSpc>
                <a:spcPct val="150000"/>
              </a:lnSpc>
            </a:pP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To inform the world about the artistry and excellence of </a:t>
            </a:r>
            <a:r>
              <a:rPr lang="en-US" altLang="ko-KR" sz="1100" b="1" dirty="0">
                <a:latin typeface="맑은 고딕" pitchFamily="50" charset="-127"/>
                <a:ea typeface="맑은 고딕" pitchFamily="50" charset="-127"/>
              </a:rPr>
              <a:t>Traditional Korean Bojagi </a:t>
            </a:r>
            <a:r>
              <a:rPr lang="en-US" altLang="ko-KR" sz="1100" dirty="0">
                <a:latin typeface="맑은 고딕" pitchFamily="50" charset="-127"/>
                <a:ea typeface="맑은 고딕" pitchFamily="50" charset="-127"/>
              </a:rPr>
              <a:t>and to seek the direction of development through reinterpretation with contemporary(modern) perspective </a:t>
            </a:r>
            <a:endParaRPr lang="en-US" altLang="ko-KR" sz="1100" b="1" dirty="0">
              <a:latin typeface="맑은 고딕" pitchFamily="50" charset="-127"/>
              <a:ea typeface="맑은 고딕" pitchFamily="50" charset="-127"/>
            </a:endParaRPr>
          </a:p>
          <a:p>
            <a:pPr>
              <a:lnSpc>
                <a:spcPct val="150000"/>
              </a:lnSpc>
            </a:pPr>
            <a:endParaRPr lang="en-US" altLang="ko-KR" sz="1100" dirty="0">
              <a:latin typeface="맑은 고딕" pitchFamily="50" charset="-127"/>
              <a:ea typeface="맑은 고딕" pitchFamily="50" charset="-127"/>
            </a:endParaRPr>
          </a:p>
          <a:p>
            <a:pPr>
              <a:lnSpc>
                <a:spcPct val="150000"/>
              </a:lnSpc>
            </a:pP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Contributing to national brand enhancement by developing and research </a:t>
            </a:r>
            <a:r>
              <a:rPr lang="en-US" altLang="ko-KR" sz="1100" b="1" dirty="0">
                <a:latin typeface="맑은 고딕" pitchFamily="50" charset="-127"/>
                <a:ea typeface="맑은 고딕" pitchFamily="50" charset="-127"/>
              </a:rPr>
              <a:t>unique design products </a:t>
            </a:r>
            <a:r>
              <a:rPr lang="en-US" altLang="ko-KR" sz="1100" dirty="0">
                <a:latin typeface="맑은 고딕" pitchFamily="50" charset="-127"/>
                <a:ea typeface="맑은 고딕" pitchFamily="50" charset="-127"/>
              </a:rPr>
              <a:t>based on Korean traditional culture</a:t>
            </a:r>
          </a:p>
          <a:p>
            <a:pPr>
              <a:lnSpc>
                <a:spcPct val="150000"/>
              </a:lnSpc>
            </a:pPr>
            <a:endParaRPr lang="ko-KR" altLang="en-US" sz="1100" dirty="0">
              <a:latin typeface="맑은 고딕" pitchFamily="50" charset="-127"/>
              <a:ea typeface="맑은 고딕" pitchFamily="50" charset="-127"/>
            </a:endParaRPr>
          </a:p>
          <a:p>
            <a:pPr>
              <a:lnSpc>
                <a:spcPct val="150000"/>
              </a:lnSpc>
            </a:pPr>
            <a:r>
              <a:rPr lang="ko-KR" altLang="en-US"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Formation of network </a:t>
            </a:r>
            <a:r>
              <a:rPr lang="en-US" altLang="ko-KR" sz="1100" dirty="0">
                <a:latin typeface="맑은 고딕" pitchFamily="50" charset="-127"/>
                <a:ea typeface="맑은 고딕" pitchFamily="50" charset="-127"/>
              </a:rPr>
              <a:t>of domestic and foreign artists centered on Korea through Bojagi</a:t>
            </a:r>
            <a:endParaRPr lang="en-US" altLang="ko-KR" sz="1100" b="1" dirty="0">
              <a:latin typeface="맑은 고딕" pitchFamily="50" charset="-127"/>
              <a:ea typeface="맑은 고딕" pitchFamily="50" charset="-127"/>
            </a:endParaRPr>
          </a:p>
          <a:p>
            <a:pPr>
              <a:lnSpc>
                <a:spcPct val="150000"/>
              </a:lnSpc>
            </a:pPr>
            <a:endParaRPr lang="en-US" altLang="ko-KR" sz="1100" dirty="0">
              <a:latin typeface="맑은 고딕" pitchFamily="50" charset="-127"/>
              <a:ea typeface="맑은 고딕" pitchFamily="50" charset="-127"/>
            </a:endParaRPr>
          </a:p>
          <a:p>
            <a:pPr>
              <a:lnSpc>
                <a:spcPct val="150000"/>
              </a:lnSpc>
            </a:pP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Opportunity to experience various contemporary artistic aspects of creative contemporary traditional crafts (overseas artist exhibitions, lectures, workshops, tours, etc.)</a:t>
            </a:r>
          </a:p>
          <a:p>
            <a:pPr>
              <a:lnSpc>
                <a:spcPct val="150000"/>
              </a:lnSpc>
            </a:pPr>
            <a:endParaRPr lang="en-US" altLang="ko-KR" sz="1100" dirty="0">
              <a:latin typeface="맑은 고딕" pitchFamily="50" charset="-127"/>
              <a:ea typeface="맑은 고딕" pitchFamily="50" charset="-127"/>
            </a:endParaRPr>
          </a:p>
          <a:p>
            <a:pPr>
              <a:lnSpc>
                <a:spcPct val="150000"/>
              </a:lnSpc>
            </a:pP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Promoting</a:t>
            </a:r>
            <a:r>
              <a:rPr lang="en-US" altLang="ko-KR" sz="1100" b="1" dirty="0">
                <a:latin typeface="맑은 고딕" pitchFamily="50" charset="-127"/>
                <a:ea typeface="맑은 고딕" pitchFamily="50" charset="-127"/>
              </a:rPr>
              <a:t> Korean native culture </a:t>
            </a:r>
            <a:r>
              <a:rPr lang="en-US" altLang="ko-KR" sz="1100" dirty="0">
                <a:latin typeface="맑은 고딕" pitchFamily="50" charset="-127"/>
                <a:ea typeface="맑은 고딕" pitchFamily="50" charset="-127"/>
              </a:rPr>
              <a:t>and</a:t>
            </a:r>
            <a:r>
              <a:rPr lang="en-US" altLang="ko-KR" sz="1100" b="1" dirty="0">
                <a:latin typeface="맑은 고딕" pitchFamily="50" charset="-127"/>
                <a:ea typeface="맑은 고딕" pitchFamily="50" charset="-127"/>
              </a:rPr>
              <a:t> modern Korean textile art </a:t>
            </a:r>
            <a:endParaRPr lang="en-US" altLang="ko-KR" sz="1100" dirty="0">
              <a:latin typeface="맑은 고딕" pitchFamily="50" charset="-127"/>
              <a:ea typeface="맑은 고딕" pitchFamily="50" charset="-127"/>
            </a:endParaRPr>
          </a:p>
          <a:p>
            <a:pPr>
              <a:lnSpc>
                <a:spcPct val="150000"/>
              </a:lnSpc>
            </a:pPr>
            <a:endParaRPr lang="en-US" altLang="ko-KR" sz="1100" dirty="0">
              <a:latin typeface="맑은 고딕" pitchFamily="50" charset="-127"/>
              <a:ea typeface="맑은 고딕" pitchFamily="50" charset="-127"/>
            </a:endParaRPr>
          </a:p>
          <a:p>
            <a:pPr>
              <a:lnSpc>
                <a:spcPct val="150000"/>
              </a:lnSpc>
            </a:pPr>
            <a:endParaRPr lang="ko-KR" altLang="en-US" sz="1100" dirty="0">
              <a:latin typeface="맑은 고딕" pitchFamily="50" charset="-127"/>
              <a:ea typeface="맑은 고딕" pitchFamily="50" charset="-127"/>
            </a:endParaRPr>
          </a:p>
        </p:txBody>
      </p:sp>
      <p:sp>
        <p:nvSpPr>
          <p:cNvPr id="14" name="슬라이드 번호 개체 틀 13"/>
          <p:cNvSpPr>
            <a:spLocks noGrp="1"/>
          </p:cNvSpPr>
          <p:nvPr>
            <p:ph type="sldNum" sz="quarter" idx="12"/>
          </p:nvPr>
        </p:nvSpPr>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a:t>
            </a:fld>
            <a:endParaRPr lang="en-US" altLang="ko-KR" sz="900" dirty="0">
              <a:latin typeface="맑은 고딕" pitchFamily="50" charset="-127"/>
              <a:ea typeface="맑은 고딕" pitchFamily="50" charset="-127"/>
            </a:endParaRPr>
          </a:p>
        </p:txBody>
      </p:sp>
      <p:pic>
        <p:nvPicPr>
          <p:cNvPr id="1026" name="Picture 2" descr="C:\Users\user\Desktop\hono.jpg"/>
          <p:cNvPicPr>
            <a:picLocks noChangeAspect="1" noChangeArrowheads="1"/>
          </p:cNvPicPr>
          <p:nvPr/>
        </p:nvPicPr>
        <p:blipFill>
          <a:blip r:embed="rId3">
            <a:lum bright="10000" contrast="30000"/>
          </a:blip>
          <a:srcRect t="2959" b="1634"/>
          <a:stretch>
            <a:fillRect/>
          </a:stretch>
        </p:blipFill>
        <p:spPr bwMode="auto">
          <a:xfrm>
            <a:off x="857224" y="1557158"/>
            <a:ext cx="3429024" cy="394354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print"/>
          <a:srcRect/>
          <a:stretch>
            <a:fillRect/>
          </a:stretch>
        </p:blipFill>
        <p:spPr bwMode="auto">
          <a:xfrm>
            <a:off x="6281484" y="763543"/>
            <a:ext cx="2729918" cy="5830185"/>
          </a:xfrm>
          <a:prstGeom prst="rect">
            <a:avLst/>
          </a:prstGeom>
          <a:noFill/>
          <a:ln w="9525">
            <a:noFill/>
            <a:miter lim="800000"/>
            <a:headEnd/>
            <a:tailEnd/>
          </a:ln>
          <a:effectLst/>
        </p:spPr>
      </p:pic>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pic>
        <p:nvPicPr>
          <p:cNvPr id="9" name="Picture 2"/>
          <p:cNvPicPr>
            <a:picLocks noChangeAspect="1" noChangeArrowheads="1"/>
          </p:cNvPicPr>
          <p:nvPr/>
        </p:nvPicPr>
        <p:blipFill>
          <a:blip r:embed="rId4" cstate="print"/>
          <a:srcRect/>
          <a:stretch>
            <a:fillRect/>
          </a:stretch>
        </p:blipFill>
        <p:spPr bwMode="auto">
          <a:xfrm>
            <a:off x="971600" y="4057694"/>
            <a:ext cx="3338822" cy="2228299"/>
          </a:xfrm>
          <a:prstGeom prst="rect">
            <a:avLst/>
          </a:prstGeom>
          <a:noFill/>
          <a:ln w="9525">
            <a:noFill/>
            <a:miter lim="800000"/>
            <a:headEnd/>
            <a:tailEnd/>
          </a:ln>
          <a:effectLst/>
        </p:spPr>
      </p:pic>
      <p:sp>
        <p:nvSpPr>
          <p:cNvPr id="14" name="Rectangle 4"/>
          <p:cNvSpPr/>
          <p:nvPr/>
        </p:nvSpPr>
        <p:spPr>
          <a:xfrm>
            <a:off x="971600" y="6309320"/>
            <a:ext cx="4238922" cy="230832"/>
          </a:xfrm>
          <a:prstGeom prst="rect">
            <a:avLst/>
          </a:prstGeom>
        </p:spPr>
        <p:txBody>
          <a:bodyPr wrap="square">
            <a:spAutoFit/>
          </a:bodyPr>
          <a:lstStyle/>
          <a:p>
            <a:r>
              <a:rPr lang="ko-KR" altLang="en-US" sz="900" dirty="0">
                <a:latin typeface="맑은 고딕" panose="020B0503020000020004" pitchFamily="50" charset="-127"/>
                <a:ea typeface="맑은 고딕" panose="020B0503020000020004" pitchFamily="50" charset="-127"/>
              </a:rPr>
              <a:t>▲ </a:t>
            </a:r>
            <a:r>
              <a:rPr lang="en-US" sz="900" dirty="0">
                <a:latin typeface="맑은 고딕" panose="020B0503020000020004" pitchFamily="50" charset="-127"/>
                <a:ea typeface="맑은 고딕" panose="020B0503020000020004" pitchFamily="50" charset="-127"/>
              </a:rPr>
              <a:t>Catherine </a:t>
            </a:r>
            <a:r>
              <a:rPr lang="en-US" sz="900" dirty="0" err="1">
                <a:latin typeface="맑은 고딕" panose="020B0503020000020004" pitchFamily="50" charset="-127"/>
                <a:ea typeface="맑은 고딕" panose="020B0503020000020004" pitchFamily="50" charset="-127"/>
              </a:rPr>
              <a:t>OLeary</a:t>
            </a:r>
            <a:r>
              <a:rPr lang="en-US" sz="900" dirty="0">
                <a:latin typeface="맑은 고딕" panose="020B0503020000020004" pitchFamily="50" charset="-127"/>
                <a:ea typeface="맑은 고딕" panose="020B0503020000020004" pitchFamily="50" charset="-127"/>
              </a:rPr>
              <a:t>, </a:t>
            </a:r>
            <a:r>
              <a:rPr lang="en-US" sz="900" b="1" dirty="0">
                <a:latin typeface="맑은 고딕" panose="020B0503020000020004" pitchFamily="50" charset="-127"/>
                <a:ea typeface="맑은 고딕" panose="020B0503020000020004" pitchFamily="50" charset="-127"/>
              </a:rPr>
              <a:t>Australia</a:t>
            </a:r>
          </a:p>
        </p:txBody>
      </p:sp>
      <p:sp>
        <p:nvSpPr>
          <p:cNvPr id="15" name="Rectangle 6"/>
          <p:cNvSpPr/>
          <p:nvPr/>
        </p:nvSpPr>
        <p:spPr>
          <a:xfrm flipH="1">
            <a:off x="4133833" y="5278285"/>
            <a:ext cx="2708920" cy="230832"/>
          </a:xfrm>
          <a:prstGeom prst="rect">
            <a:avLst/>
          </a:prstGeom>
        </p:spPr>
        <p:txBody>
          <a:bodyPr wrap="square">
            <a:spAutoFit/>
          </a:bodyPr>
          <a:lstStyle/>
          <a:p>
            <a:pPr algn="r"/>
            <a:r>
              <a:rPr lang="en-US" sz="900" dirty="0">
                <a:latin typeface="맑은 고딕" panose="020B0503020000020004" pitchFamily="50" charset="-127"/>
                <a:ea typeface="맑은 고딕" panose="020B0503020000020004" pitchFamily="50" charset="-127"/>
              </a:rPr>
              <a:t>Beatriz Schaaf-</a:t>
            </a:r>
            <a:r>
              <a:rPr lang="en-US" sz="900" dirty="0" err="1">
                <a:latin typeface="맑은 고딕" panose="020B0503020000020004" pitchFamily="50" charset="-127"/>
                <a:ea typeface="맑은 고딕" panose="020B0503020000020004" pitchFamily="50" charset="-127"/>
              </a:rPr>
              <a:t>Giesser</a:t>
            </a:r>
            <a:r>
              <a:rPr lang="en-US" sz="900" dirty="0">
                <a:latin typeface="맑은 고딕" panose="020B0503020000020004" pitchFamily="50" charset="-127"/>
                <a:ea typeface="맑은 고딕" panose="020B0503020000020004" pitchFamily="50" charset="-127"/>
              </a:rPr>
              <a:t>, </a:t>
            </a:r>
            <a:r>
              <a:rPr lang="en-US" sz="900" b="1" dirty="0">
                <a:latin typeface="맑은 고딕" panose="020B0503020000020004" pitchFamily="50" charset="-127"/>
                <a:ea typeface="맑은 고딕" panose="020B0503020000020004" pitchFamily="50" charset="-127"/>
              </a:rPr>
              <a:t>Germany</a:t>
            </a:r>
            <a:r>
              <a:rPr lang="ko-KR" altLang="en-US" sz="900" dirty="0">
                <a:latin typeface="맑은 고딕" panose="020B0503020000020004" pitchFamily="50" charset="-127"/>
                <a:ea typeface="맑은 고딕" panose="020B0503020000020004" pitchFamily="50" charset="-127"/>
              </a:rPr>
              <a:t> ◀</a:t>
            </a:r>
            <a:endParaRPr lang="en-US" sz="900" dirty="0">
              <a:latin typeface="맑은 고딕" panose="020B0503020000020004" pitchFamily="50" charset="-127"/>
              <a:ea typeface="맑은 고딕" panose="020B0503020000020004" pitchFamily="50" charset="-127"/>
            </a:endParaRPr>
          </a:p>
        </p:txBody>
      </p:sp>
      <p:pic>
        <p:nvPicPr>
          <p:cNvPr id="16" name="그림 15" descr="Clara Hagen.JPG"/>
          <p:cNvPicPr>
            <a:picLocks noChangeAspect="1"/>
          </p:cNvPicPr>
          <p:nvPr/>
        </p:nvPicPr>
        <p:blipFill>
          <a:blip r:embed="rId5" cstate="print"/>
          <a:srcRect l="3591" t="17756" r="5387" b="11372"/>
          <a:stretch>
            <a:fillRect/>
          </a:stretch>
        </p:blipFill>
        <p:spPr>
          <a:xfrm>
            <a:off x="4429124" y="1428736"/>
            <a:ext cx="2146884" cy="2507467"/>
          </a:xfrm>
          <a:prstGeom prst="rect">
            <a:avLst/>
          </a:prstGeom>
        </p:spPr>
      </p:pic>
      <p:sp>
        <p:nvSpPr>
          <p:cNvPr id="17" name="TextBox 16"/>
          <p:cNvSpPr txBox="1"/>
          <p:nvPr/>
        </p:nvSpPr>
        <p:spPr>
          <a:xfrm>
            <a:off x="2571736" y="3605277"/>
            <a:ext cx="1857388" cy="230832"/>
          </a:xfrm>
          <a:prstGeom prst="rect">
            <a:avLst/>
          </a:prstGeom>
          <a:noFill/>
        </p:spPr>
        <p:txBody>
          <a:bodyPr wrap="square" rtlCol="0">
            <a:spAutoFit/>
          </a:bodyPr>
          <a:lstStyle/>
          <a:p>
            <a:pPr algn="r"/>
            <a:r>
              <a:rPr lang="en-US" altLang="ko-KR" sz="900" dirty="0">
                <a:latin typeface="맑은 고딕" panose="020B0503020000020004" pitchFamily="50" charset="-127"/>
                <a:ea typeface="맑은 고딕" panose="020B0503020000020004" pitchFamily="50" charset="-127"/>
              </a:rPr>
              <a:t>Clara Hagen- </a:t>
            </a:r>
            <a:r>
              <a:rPr lang="en-US" altLang="ko-KR" sz="900" b="1" dirty="0">
                <a:latin typeface="맑은 고딕" panose="020B0503020000020004" pitchFamily="50" charset="-127"/>
                <a:ea typeface="맑은 고딕" panose="020B0503020000020004" pitchFamily="50" charset="-127"/>
              </a:rPr>
              <a:t>Switzerland</a:t>
            </a:r>
            <a:r>
              <a:rPr lang="ko-KR" altLang="en-US" sz="900" dirty="0">
                <a:latin typeface="맑은 고딕" panose="020B0503020000020004" pitchFamily="50" charset="-127"/>
                <a:ea typeface="맑은 고딕" panose="020B0503020000020004" pitchFamily="50" charset="-127"/>
              </a:rPr>
              <a:t> ◀</a:t>
            </a:r>
          </a:p>
        </p:txBody>
      </p:sp>
      <p:sp>
        <p:nvSpPr>
          <p:cNvPr id="18" name="슬라이드 번호 개체 틀 17"/>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30</a:t>
            </a:fld>
            <a:endParaRPr lang="en-US" altLang="ko-KR" sz="900" dirty="0">
              <a:latin typeface="맑은 고딕" pitchFamily="50" charset="-127"/>
              <a:ea typeface="맑은 고딕" pitchFamily="50" charset="-127"/>
            </a:endParaRPr>
          </a:p>
        </p:txBody>
      </p:sp>
      <p:sp>
        <p:nvSpPr>
          <p:cNvPr id="13" name="Text Box 12"/>
          <p:cNvSpPr txBox="1">
            <a:spLocks noChangeArrowheads="1"/>
          </p:cNvSpPr>
          <p:nvPr/>
        </p:nvSpPr>
        <p:spPr bwMode="auto">
          <a:xfrm>
            <a:off x="755204" y="872716"/>
            <a:ext cx="5745622" cy="454292"/>
          </a:xfrm>
          <a:prstGeom prst="rect">
            <a:avLst/>
          </a:prstGeom>
          <a:noFill/>
          <a:ln w="9525">
            <a:noFill/>
            <a:miter lim="800000"/>
            <a:headEnd/>
            <a:tailEnd/>
          </a:ln>
        </p:spPr>
        <p:txBody>
          <a:bodyPr wrap="square">
            <a:spAutoFit/>
          </a:bodyPr>
          <a:lstStyle/>
          <a:p>
            <a:pPr>
              <a:lnSpc>
                <a:spcPct val="150000"/>
              </a:lnSpc>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Exhibition</a:t>
            </a:r>
            <a:r>
              <a:rPr lang="en-US" altLang="ko-KR" sz="1800" b="1" dirty="0" err="1">
                <a:latin typeface="맑은 고딕" pitchFamily="50" charset="-127"/>
                <a:ea typeface="맑은 고딕" pitchFamily="50" charset="-127"/>
              </a:rPr>
              <a:t>_</a:t>
            </a:r>
            <a:r>
              <a:rPr lang="en-US" altLang="ko-KR" sz="1400" b="1" dirty="0" err="1">
                <a:latin typeface="맑은 고딕" pitchFamily="50" charset="-127"/>
                <a:ea typeface="맑은 고딕" pitchFamily="50" charset="-127"/>
              </a:rPr>
              <a:t>Artists</a:t>
            </a:r>
            <a:r>
              <a:rPr lang="ko-KR" altLang="en-US" sz="1400" b="1" dirty="0">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(Foreign</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Artists, Europe</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etc.)</a:t>
            </a:r>
          </a:p>
        </p:txBody>
      </p:sp>
      <p:sp>
        <p:nvSpPr>
          <p:cNvPr id="19" name="Text Box 12"/>
          <p:cNvSpPr txBox="1">
            <a:spLocks noChangeArrowheads="1"/>
          </p:cNvSpPr>
          <p:nvPr/>
        </p:nvSpPr>
        <p:spPr bwMode="auto">
          <a:xfrm>
            <a:off x="611188" y="406594"/>
            <a:ext cx="756121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a:t>
            </a:r>
            <a:r>
              <a:rPr lang="en-US" altLang="ko-KR" sz="16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pic>
        <p:nvPicPr>
          <p:cNvPr id="20" name="Picture 2" descr="C:\Users\sohwa\Desktop\Silja Puranen_Fin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676" y="1350161"/>
            <a:ext cx="2660754" cy="202428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4"/>
          <p:cNvSpPr/>
          <p:nvPr/>
        </p:nvSpPr>
        <p:spPr>
          <a:xfrm>
            <a:off x="971600" y="3374445"/>
            <a:ext cx="1762271" cy="230832"/>
          </a:xfrm>
          <a:prstGeom prst="rect">
            <a:avLst/>
          </a:prstGeom>
        </p:spPr>
        <p:txBody>
          <a:bodyPr wrap="square">
            <a:spAutoFit/>
          </a:bodyPr>
          <a:lstStyle/>
          <a:p>
            <a:r>
              <a:rPr lang="ko-KR" altLang="en-US" sz="900" dirty="0">
                <a:latin typeface="맑은 고딕" panose="020B0503020000020004" pitchFamily="50" charset="-127"/>
                <a:ea typeface="맑은 고딕" panose="020B0503020000020004" pitchFamily="50" charset="-127"/>
              </a:rPr>
              <a:t>▲ </a:t>
            </a:r>
            <a:r>
              <a:rPr lang="en-US" sz="900" dirty="0" err="1">
                <a:latin typeface="맑은 고딕" panose="020B0503020000020004" pitchFamily="50" charset="-127"/>
                <a:ea typeface="맑은 고딕" panose="020B0503020000020004" pitchFamily="50" charset="-127"/>
              </a:rPr>
              <a:t>Silja</a:t>
            </a:r>
            <a:r>
              <a:rPr lang="en-US" sz="900" dirty="0">
                <a:latin typeface="맑은 고딕" panose="020B0503020000020004" pitchFamily="50" charset="-127"/>
                <a:ea typeface="맑은 고딕" panose="020B0503020000020004" pitchFamily="50" charset="-127"/>
              </a:rPr>
              <a:t> </a:t>
            </a:r>
            <a:r>
              <a:rPr lang="en-US" sz="900" dirty="0" err="1">
                <a:latin typeface="맑은 고딕" panose="020B0503020000020004" pitchFamily="50" charset="-127"/>
                <a:ea typeface="맑은 고딕" panose="020B0503020000020004" pitchFamily="50" charset="-127"/>
              </a:rPr>
              <a:t>Puranen</a:t>
            </a:r>
            <a:r>
              <a:rPr lang="en-US" sz="900" dirty="0">
                <a:latin typeface="맑은 고딕" panose="020B0503020000020004" pitchFamily="50" charset="-127"/>
                <a:ea typeface="맑은 고딕" panose="020B0503020000020004" pitchFamily="50" charset="-127"/>
              </a:rPr>
              <a:t> </a:t>
            </a:r>
            <a:r>
              <a:rPr lang="en-US" sz="900" b="1" dirty="0">
                <a:latin typeface="맑은 고딕" panose="020B0503020000020004" pitchFamily="50" charset="-127"/>
                <a:ea typeface="맑은 고딕" panose="020B0503020000020004" pitchFamily="50" charset="-127"/>
              </a:rPr>
              <a:t>– Finland</a:t>
            </a:r>
            <a:endParaRPr lang="en-US" sz="9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355946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3" y="872716"/>
            <a:ext cx="7777609"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Bojagi</a:t>
            </a:r>
            <a:r>
              <a:rPr lang="en-US" altLang="ko-KR" sz="1800" b="1" dirty="0">
                <a:solidFill>
                  <a:schemeClr val="tx1">
                    <a:lumMod val="65000"/>
                    <a:lumOff val="35000"/>
                  </a:schemeClr>
                </a:solidFill>
                <a:latin typeface="맑은 고딕" pitchFamily="50" charset="-127"/>
                <a:ea typeface="맑은 고딕" pitchFamily="50" charset="-127"/>
              </a:rPr>
              <a:t>’</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Archive and Exhibition for Globalization of Korean Cultural Brands  </a:t>
            </a:r>
            <a:r>
              <a:rPr lang="en-US" altLang="ko-KR" b="1" dirty="0">
                <a:solidFill>
                  <a:schemeClr val="tx1">
                    <a:lumMod val="65000"/>
                    <a:lumOff val="35000"/>
                  </a:schemeClr>
                </a:solidFill>
                <a:latin typeface="맑은 고딕" pitchFamily="50" charset="-127"/>
                <a:ea typeface="맑은 고딕" pitchFamily="50" charset="-127"/>
              </a:rPr>
              <a:t>_ Sponsored by Gyeonggi Cultural Foundation</a:t>
            </a:r>
          </a:p>
        </p:txBody>
      </p:sp>
      <p:sp>
        <p:nvSpPr>
          <p:cNvPr id="14" name="Rectangle 4"/>
          <p:cNvSpPr/>
          <p:nvPr/>
        </p:nvSpPr>
        <p:spPr>
          <a:xfrm>
            <a:off x="971600" y="4522240"/>
            <a:ext cx="3492388" cy="369332"/>
          </a:xfrm>
          <a:prstGeom prst="rect">
            <a:avLst/>
          </a:prstGeom>
        </p:spPr>
        <p:txBody>
          <a:bodyPr wrap="square">
            <a:spAutoFit/>
          </a:bodyPr>
          <a:lstStyle/>
          <a:p>
            <a:r>
              <a:rPr lang="ko-KR" altLang="en-US" sz="900" b="1" dirty="0">
                <a:latin typeface="맑은 고딕" pitchFamily="50" charset="-127"/>
                <a:ea typeface="맑은 고딕" pitchFamily="50" charset="-127"/>
              </a:rPr>
              <a:t>ⓒ</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Exhibition View</a:t>
            </a:r>
          </a:p>
          <a:p>
            <a:r>
              <a:rPr lang="en-US" altLang="ko-KR" sz="900" dirty="0">
                <a:latin typeface="맑은 고딕" panose="020B0503020000020004" pitchFamily="50" charset="-127"/>
                <a:ea typeface="맑은 고딕" panose="020B0503020000020004" pitchFamily="50" charset="-127"/>
              </a:rPr>
              <a:t>    MFA(The Museum of Finnish Architecture), Helsinki, Finland</a:t>
            </a:r>
            <a:endParaRPr lang="en-US" sz="900" dirty="0">
              <a:latin typeface="맑은 고딕" panose="020B0503020000020004" pitchFamily="50" charset="-127"/>
              <a:ea typeface="맑은 고딕" panose="020B0503020000020004" pitchFamily="50" charset="-127"/>
            </a:endParaRPr>
          </a:p>
        </p:txBody>
      </p:sp>
      <p:sp>
        <p:nvSpPr>
          <p:cNvPr id="3" name="TextBox 2"/>
          <p:cNvSpPr txBox="1"/>
          <p:nvPr/>
        </p:nvSpPr>
        <p:spPr>
          <a:xfrm>
            <a:off x="971600" y="4978202"/>
            <a:ext cx="7380820" cy="985911"/>
          </a:xfrm>
          <a:prstGeom prst="rect">
            <a:avLst/>
          </a:prstGeom>
          <a:noFill/>
        </p:spPr>
        <p:txBody>
          <a:bodyPr wrap="square" rtlCol="0">
            <a:spAutoFit/>
          </a:bodyPr>
          <a:lstStyle/>
          <a:p>
            <a:pPr>
              <a:lnSpc>
                <a:spcPct val="150000"/>
              </a:lnSpc>
            </a:pPr>
            <a:r>
              <a:rPr lang="en-US" altLang="ko-KR" sz="1000" dirty="0">
                <a:latin typeface="맑은 고딕" pitchFamily="50" charset="-127"/>
                <a:ea typeface="맑은 고딕" pitchFamily="50" charset="-127"/>
              </a:rPr>
              <a:t>As part of the exhibition on KBF, I want to </a:t>
            </a:r>
            <a:r>
              <a:rPr lang="en-US" altLang="ko-KR" sz="1000" b="1" dirty="0">
                <a:latin typeface="맑은 고딕" pitchFamily="50" charset="-127"/>
                <a:ea typeface="맑은 고딕" pitchFamily="50" charset="-127"/>
              </a:rPr>
              <a:t>archive the 12 years (1999-2017) research data from</a:t>
            </a:r>
            <a:r>
              <a:rPr lang="en-US" altLang="ko-KR"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Rhode Island School of Design, RISD. </a:t>
            </a:r>
            <a:r>
              <a:rPr lang="en-US" altLang="ko-KR" sz="1000" dirty="0">
                <a:latin typeface="맑은 고딕" pitchFamily="50" charset="-127"/>
                <a:ea typeface="맑은 고딕" pitchFamily="50" charset="-127"/>
              </a:rPr>
              <a:t>Also, I proceed archive exhibition focusing on experimental and creative Bojagi works of students with various major, ages, and nationalities. I expect this place will make Bojagi as Korean culture brand in the world. </a:t>
            </a:r>
          </a:p>
          <a:p>
            <a:pPr>
              <a:lnSpc>
                <a:spcPct val="150000"/>
              </a:lnSpc>
            </a:pPr>
            <a:r>
              <a:rPr lang="en-US" altLang="ko-KR" sz="1000" dirty="0" err="1">
                <a:latin typeface="맑은 고딕" pitchFamily="50" charset="-127"/>
                <a:ea typeface="맑은 고딕" pitchFamily="50" charset="-127"/>
              </a:rPr>
              <a:t>Instructor:Chunghie</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Lee</a:t>
            </a:r>
            <a:endParaRPr lang="ko-KR" altLang="en-US" sz="1000" dirty="0">
              <a:latin typeface="맑은 고딕" pitchFamily="50" charset="-127"/>
              <a:ea typeface="맑은 고딕" pitchFamily="50" charset="-127"/>
            </a:endParaRPr>
          </a:p>
        </p:txBody>
      </p:sp>
      <p:pic>
        <p:nvPicPr>
          <p:cNvPr id="1026" name="Picture 2" descr="C:\Users\Family\Desktop\헬싱키_MFA.JPG"/>
          <p:cNvPicPr>
            <a:picLocks noChangeAspect="1" noChangeArrowheads="1"/>
          </p:cNvPicPr>
          <p:nvPr/>
        </p:nvPicPr>
        <p:blipFill>
          <a:blip r:embed="rId3" cstate="print"/>
          <a:srcRect/>
          <a:stretch>
            <a:fillRect/>
          </a:stretch>
        </p:blipFill>
        <p:spPr bwMode="auto">
          <a:xfrm>
            <a:off x="971600" y="1905166"/>
            <a:ext cx="3243210" cy="2432408"/>
          </a:xfrm>
          <a:prstGeom prst="rect">
            <a:avLst/>
          </a:prstGeom>
          <a:noFill/>
        </p:spPr>
      </p:pic>
      <p:sp>
        <p:nvSpPr>
          <p:cNvPr id="16" name="슬라이드 번호 개체 틀 15"/>
          <p:cNvSpPr>
            <a:spLocks noGrp="1"/>
          </p:cNvSpPr>
          <p:nvPr>
            <p:ph type="sldNum" sz="quarter" idx="12"/>
          </p:nvPr>
        </p:nvSpPr>
        <p:spPr>
          <a:xfrm>
            <a:off x="8352420" y="6245225"/>
            <a:ext cx="33438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31</a:t>
            </a:fld>
            <a:endParaRPr lang="en-US" altLang="ko-KR" sz="900" dirty="0">
              <a:latin typeface="맑은 고딕" pitchFamily="50" charset="-127"/>
              <a:ea typeface="맑은 고딕" pitchFamily="50" charset="-127"/>
            </a:endParaRPr>
          </a:p>
        </p:txBody>
      </p:sp>
      <p:pic>
        <p:nvPicPr>
          <p:cNvPr id="2" name="Picture 2" descr="G:\2016_KBF\PPT\로고\ci-경기문화재단_jpg.jpg"/>
          <p:cNvPicPr>
            <a:picLocks noChangeAspect="1" noChangeArrowheads="1"/>
          </p:cNvPicPr>
          <p:nvPr/>
        </p:nvPicPr>
        <p:blipFill>
          <a:blip r:embed="rId4" cstate="print"/>
          <a:srcRect/>
          <a:stretch>
            <a:fillRect/>
          </a:stretch>
        </p:blipFill>
        <p:spPr bwMode="auto">
          <a:xfrm>
            <a:off x="7236296" y="6093296"/>
            <a:ext cx="967656" cy="429397"/>
          </a:xfrm>
          <a:prstGeom prst="rect">
            <a:avLst/>
          </a:prstGeom>
          <a:noFill/>
        </p:spPr>
      </p:pic>
      <p:sp>
        <p:nvSpPr>
          <p:cNvPr id="11" name="TextBox 10"/>
          <p:cNvSpPr txBox="1"/>
          <p:nvPr/>
        </p:nvSpPr>
        <p:spPr>
          <a:xfrm>
            <a:off x="3851920" y="6309320"/>
            <a:ext cx="331236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Project</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supported</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by</a:t>
            </a:r>
            <a:r>
              <a:rPr lang="en-US" altLang="ko-KR" sz="800" b="1" dirty="0">
                <a:solidFill>
                  <a:schemeClr val="tx1">
                    <a:lumMod val="65000"/>
                    <a:lumOff val="35000"/>
                  </a:schemeClr>
                </a:solidFill>
                <a:latin typeface="맑은 고딕" pitchFamily="50" charset="-127"/>
                <a:ea typeface="맑은 고딕" pitchFamily="50" charset="-127"/>
              </a:rPr>
              <a:t> Gyeonggi Cultural Foundation</a:t>
            </a:r>
            <a:r>
              <a:rPr lang="en-US" altLang="ko-KR" sz="800" dirty="0">
                <a:latin typeface="맑은 고딕" pitchFamily="50" charset="-127"/>
                <a:ea typeface="맑은 고딕" pitchFamily="50" charset="-127"/>
              </a:rPr>
              <a:t>.</a:t>
            </a:r>
            <a:endParaRPr lang="ko-KR" altLang="en-US" sz="8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96120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pic>
        <p:nvPicPr>
          <p:cNvPr id="4100" name="Picture 4" descr="C:\Users\user\Documents\카카오톡 받은 파일\KakaoTalk_20180619_142609856.jpg"/>
          <p:cNvPicPr>
            <a:picLocks noChangeAspect="1" noChangeArrowheads="1"/>
          </p:cNvPicPr>
          <p:nvPr/>
        </p:nvPicPr>
        <p:blipFill>
          <a:blip r:embed="rId5" cstate="print"/>
          <a:srcRect/>
          <a:stretch>
            <a:fillRect/>
          </a:stretch>
        </p:blipFill>
        <p:spPr bwMode="auto">
          <a:xfrm rot="16200000">
            <a:off x="5538161" y="1431002"/>
            <a:ext cx="1827540" cy="3504043"/>
          </a:xfrm>
          <a:prstGeom prst="rect">
            <a:avLst/>
          </a:prstGeom>
          <a:noFill/>
        </p:spPr>
      </p:pic>
      <p:sp>
        <p:nvSpPr>
          <p:cNvPr id="15" name="Rectangle 4"/>
          <p:cNvSpPr/>
          <p:nvPr/>
        </p:nvSpPr>
        <p:spPr>
          <a:xfrm>
            <a:off x="4616388" y="4337574"/>
            <a:ext cx="3492388" cy="369332"/>
          </a:xfrm>
          <a:prstGeom prst="rect">
            <a:avLst/>
          </a:prstGeom>
        </p:spPr>
        <p:txBody>
          <a:bodyPr wrap="square">
            <a:spAutoFit/>
          </a:bodyPr>
          <a:lstStyle/>
          <a:p>
            <a:r>
              <a:rPr lang="ko-KR" altLang="en-US" sz="900" b="1" dirty="0">
                <a:latin typeface="맑은 고딕" pitchFamily="50" charset="-127"/>
                <a:ea typeface="맑은 고딕" pitchFamily="50" charset="-127"/>
              </a:rPr>
              <a:t>ⓒ</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Sponsored by GGCF Bojagi Research Book</a:t>
            </a:r>
          </a:p>
          <a:p>
            <a:r>
              <a:rPr lang="en-US" altLang="ko-KR" sz="900" dirty="0">
                <a:latin typeface="맑은 고딕" panose="020B0503020000020004" pitchFamily="50" charset="-127"/>
                <a:ea typeface="맑은 고딕" panose="020B0503020000020004" pitchFamily="50" charset="-127"/>
              </a:rPr>
              <a:t>(</a:t>
            </a:r>
            <a:r>
              <a:rPr lang="en-US" altLang="ko-KR" sz="900" dirty="0" err="1">
                <a:latin typeface="맑은 고딕" panose="020B0503020000020004" pitchFamily="50" charset="-127"/>
                <a:ea typeface="맑은 고딕" panose="020B0503020000020004" pitchFamily="50" charset="-127"/>
              </a:rPr>
              <a:t>Chunghie</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Lee, 40 years of research)</a:t>
            </a:r>
            <a:endParaRPr lang="en-US" sz="9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604867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2016_KBF\2016KBF_워크샵_주제_강연자 소개001.jpg"/>
          <p:cNvPicPr>
            <a:picLocks noChangeAspect="1" noChangeArrowheads="1"/>
          </p:cNvPicPr>
          <p:nvPr/>
        </p:nvPicPr>
        <p:blipFill>
          <a:blip r:embed="rId3" cstate="print"/>
          <a:srcRect/>
          <a:stretch>
            <a:fillRect/>
          </a:stretch>
        </p:blipFill>
        <p:spPr bwMode="auto">
          <a:xfrm>
            <a:off x="38229" y="1166402"/>
            <a:ext cx="9005018" cy="6367054"/>
          </a:xfrm>
          <a:prstGeom prst="rect">
            <a:avLst/>
          </a:prstGeom>
          <a:noFill/>
        </p:spPr>
      </p:pic>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32</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Workshop_Programs</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and</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Instructors</a:t>
            </a: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7818464"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a:t>
            </a:r>
            <a:r>
              <a:rPr lang="ko-KR" altLang="en-US" sz="1800" b="1" dirty="0">
                <a:solidFill>
                  <a:srgbClr val="000000">
                    <a:lumMod val="65000"/>
                    <a:lumOff val="35000"/>
                  </a:srgbClr>
                </a:solidFill>
                <a:latin typeface="맑은 고딕" pitchFamily="50" charset="-127"/>
                <a:ea typeface="맑은 고딕" pitchFamily="50" charset="-127"/>
              </a:rPr>
              <a:t> </a:t>
            </a:r>
            <a:r>
              <a:rPr lang="en-US" altLang="ko-KR" sz="22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Text Box 12"/>
          <p:cNvSpPr txBox="1">
            <a:spLocks noChangeArrowheads="1"/>
          </p:cNvSpPr>
          <p:nvPr/>
        </p:nvSpPr>
        <p:spPr bwMode="auto">
          <a:xfrm>
            <a:off x="1007604" y="1419197"/>
            <a:ext cx="7922114" cy="795282"/>
          </a:xfrm>
          <a:prstGeom prst="rect">
            <a:avLst/>
          </a:prstGeom>
          <a:noFill/>
          <a:ln w="9525">
            <a:noFill/>
            <a:miter lim="800000"/>
            <a:headEnd/>
            <a:tailEnd/>
          </a:ln>
        </p:spPr>
        <p:txBody>
          <a:bodyPr wrap="square">
            <a:spAutoFit/>
          </a:bodyPr>
          <a:lstStyle/>
          <a:p>
            <a:pPr marL="342900" indent="-342900">
              <a:lnSpc>
                <a:spcPct val="150000"/>
              </a:lnSpc>
              <a:spcBef>
                <a:spcPct val="50000"/>
              </a:spcBef>
              <a:buAutoNum type="arabicPeriod"/>
            </a:pPr>
            <a:r>
              <a:rPr lang="en-US" altLang="ko-KR" sz="1600" b="1" dirty="0">
                <a:solidFill>
                  <a:schemeClr val="tx1">
                    <a:lumMod val="65000"/>
                    <a:lumOff val="35000"/>
                  </a:schemeClr>
                </a:solidFill>
                <a:latin typeface="맑은 고딕" pitchFamily="50" charset="-127"/>
                <a:ea typeface="맑은 고딕" pitchFamily="50" charset="-127"/>
              </a:rPr>
              <a:t>Traditional</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Bojagi Making</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 </a:t>
            </a:r>
            <a:r>
              <a:rPr lang="en-US" altLang="ko-KR" sz="1600" b="1" dirty="0" err="1">
                <a:solidFill>
                  <a:schemeClr val="tx1">
                    <a:lumMod val="65000"/>
                    <a:lumOff val="35000"/>
                  </a:schemeClr>
                </a:solidFill>
                <a:latin typeface="맑은 고딕" pitchFamily="50" charset="-127"/>
                <a:ea typeface="맑은 고딕" pitchFamily="50" charset="-127"/>
              </a:rPr>
              <a:t>Obangsaek</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Bojagi</a:t>
            </a:r>
          </a:p>
          <a:p>
            <a:pPr>
              <a:lnSpc>
                <a:spcPct val="150000"/>
              </a:lnSpc>
              <a:spcBef>
                <a:spcPct val="50000"/>
              </a:spcBef>
            </a:pP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Junghie</a:t>
            </a:r>
            <a:r>
              <a:rPr lang="en-US" altLang="ko-KR" b="1" dirty="0">
                <a:solidFill>
                  <a:schemeClr val="tx1">
                    <a:lumMod val="65000"/>
                    <a:lumOff val="35000"/>
                  </a:schemeClr>
                </a:solidFill>
                <a:latin typeface="맑은 고딕" pitchFamily="50" charset="-127"/>
                <a:ea typeface="맑은 고딕" pitchFamily="50" charset="-127"/>
              </a:rPr>
              <a:t> Na, </a:t>
            </a:r>
            <a:r>
              <a:rPr lang="en-US" altLang="ko-KR" b="1" dirty="0" err="1">
                <a:solidFill>
                  <a:schemeClr val="tx1">
                    <a:lumMod val="65000"/>
                    <a:lumOff val="35000"/>
                  </a:schemeClr>
                </a:solidFill>
                <a:latin typeface="맑은 고딕" pitchFamily="50" charset="-127"/>
                <a:ea typeface="맑은 고딕" pitchFamily="50" charset="-127"/>
              </a:rPr>
              <a:t>Najunghee</a:t>
            </a:r>
            <a:r>
              <a:rPr lang="en-US" altLang="ko-KR" b="1" dirty="0">
                <a:solidFill>
                  <a:schemeClr val="tx1">
                    <a:lumMod val="65000"/>
                    <a:lumOff val="35000"/>
                  </a:schemeClr>
                </a:solidFill>
                <a:latin typeface="맑은 고딕" pitchFamily="50" charset="-127"/>
                <a:ea typeface="맑은 고딕" pitchFamily="50" charset="-127"/>
              </a:rPr>
              <a:t> Art Studio Representative, njh0120@naver.com )</a:t>
            </a:r>
          </a:p>
        </p:txBody>
      </p:sp>
      <p:sp>
        <p:nvSpPr>
          <p:cNvPr id="3" name="TextBox 2"/>
          <p:cNvSpPr txBox="1"/>
          <p:nvPr/>
        </p:nvSpPr>
        <p:spPr>
          <a:xfrm>
            <a:off x="4217132" y="2348880"/>
            <a:ext cx="4212468" cy="3360535"/>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Blue, White, Red, Black, Yellow</a:t>
            </a:r>
            <a:r>
              <a:rPr lang="ko-KR" altLang="en-US" sz="1100" dirty="0">
                <a:latin typeface="맑은 고딕" pitchFamily="50" charset="-127"/>
                <a:ea typeface="맑은 고딕" pitchFamily="50" charset="-127"/>
              </a:rPr>
              <a:t> </a:t>
            </a:r>
            <a:r>
              <a:rPr lang="en-US" altLang="ko-KR" sz="1100" dirty="0" err="1">
                <a:solidFill>
                  <a:schemeClr val="tx1">
                    <a:lumMod val="65000"/>
                    <a:lumOff val="35000"/>
                  </a:schemeClr>
                </a:solidFill>
                <a:latin typeface="맑은 고딕" pitchFamily="50" charset="-127"/>
                <a:ea typeface="맑은 고딕" pitchFamily="50" charset="-127"/>
              </a:rPr>
              <a:t>Obangsaek</a:t>
            </a:r>
            <a:r>
              <a:rPr lang="en-US" altLang="ko-KR" sz="1100" dirty="0">
                <a:solidFill>
                  <a:schemeClr val="tx1">
                    <a:lumMod val="65000"/>
                    <a:lumOff val="35000"/>
                  </a:schemeClr>
                </a:solidFill>
                <a:latin typeface="맑은 고딕" pitchFamily="50" charset="-127"/>
                <a:ea typeface="맑은 고딕" pitchFamily="50" charset="-127"/>
              </a:rPr>
              <a:t> (five colors) is Korean traditional colors that symbolizes the defense of north, south, east and west. </a:t>
            </a: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Blue</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is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fortune and desire, </a:t>
            </a:r>
          </a:p>
          <a:p>
            <a:pPr>
              <a:lnSpc>
                <a:spcPct val="150000"/>
              </a:lnSpc>
            </a:pPr>
            <a:r>
              <a:rPr lang="en-US" altLang="ko-KR" sz="1100" dirty="0">
                <a:latin typeface="맑은 고딕" pitchFamily="50" charset="-127"/>
                <a:ea typeface="맑은 고딕" pitchFamily="50" charset="-127"/>
              </a:rPr>
              <a:t>White</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is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eternity</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good luck, </a:t>
            </a:r>
          </a:p>
          <a:p>
            <a:pPr>
              <a:lnSpc>
                <a:spcPct val="150000"/>
              </a:lnSpc>
            </a:pPr>
            <a:r>
              <a:rPr lang="en-US" altLang="ko-KR" sz="1100" dirty="0">
                <a:latin typeface="맑은 고딕" pitchFamily="50" charset="-127"/>
                <a:ea typeface="맑은 고딕" pitchFamily="50" charset="-127"/>
              </a:rPr>
              <a:t>Red</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is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long life, </a:t>
            </a:r>
          </a:p>
          <a:p>
            <a:pPr>
              <a:lnSpc>
                <a:spcPct val="150000"/>
              </a:lnSpc>
            </a:pPr>
            <a:r>
              <a:rPr lang="en-US" altLang="ko-KR" sz="1100" dirty="0">
                <a:latin typeface="맑은 고딕" pitchFamily="50" charset="-127"/>
                <a:ea typeface="맑은 고딕" pitchFamily="50" charset="-127"/>
              </a:rPr>
              <a:t>Black contains the meaning of the mind of wish-fulfillment and away from evils</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By making an </a:t>
            </a:r>
            <a:r>
              <a:rPr lang="en-US" altLang="ko-KR" sz="1100" dirty="0" err="1">
                <a:solidFill>
                  <a:schemeClr val="tx1">
                    <a:lumMod val="65000"/>
                    <a:lumOff val="35000"/>
                  </a:schemeClr>
                </a:solidFill>
                <a:latin typeface="맑은 고딕" pitchFamily="50" charset="-127"/>
                <a:ea typeface="맑은 고딕" pitchFamily="50" charset="-127"/>
              </a:rPr>
              <a:t>Obangsaek</a:t>
            </a:r>
            <a:r>
              <a:rPr lang="ko-KR" altLang="en-US" sz="1100" dirty="0">
                <a:solidFill>
                  <a:schemeClr val="tx1">
                    <a:lumMod val="65000"/>
                    <a:lumOff val="35000"/>
                  </a:schemeClr>
                </a:solidFill>
                <a:latin typeface="맑은 고딕" pitchFamily="50" charset="-127"/>
                <a:ea typeface="맑은 고딕" pitchFamily="50" charset="-127"/>
              </a:rPr>
              <a:t> </a:t>
            </a:r>
            <a:r>
              <a:rPr lang="en-US" altLang="ko-KR" sz="1100" dirty="0">
                <a:solidFill>
                  <a:schemeClr val="tx1">
                    <a:lumMod val="65000"/>
                    <a:lumOff val="35000"/>
                  </a:schemeClr>
                </a:solidFill>
                <a:latin typeface="맑은 고딕" pitchFamily="50" charset="-127"/>
                <a:ea typeface="맑은 고딕" pitchFamily="50" charset="-127"/>
              </a:rPr>
              <a:t>Bojag</a:t>
            </a:r>
            <a:r>
              <a:rPr lang="en-US" altLang="ko-KR" sz="1100" b="1" dirty="0">
                <a:solidFill>
                  <a:schemeClr val="tx1">
                    <a:lumMod val="65000"/>
                    <a:lumOff val="35000"/>
                  </a:schemeClr>
                </a:solidFill>
                <a:latin typeface="맑은 고딕" pitchFamily="50" charset="-127"/>
                <a:ea typeface="맑은 고딕" pitchFamily="50" charset="-127"/>
              </a:rPr>
              <a:t>i </a:t>
            </a:r>
            <a:r>
              <a:rPr lang="en-US" altLang="ko-KR" sz="1100" dirty="0">
                <a:solidFill>
                  <a:schemeClr val="tx1">
                    <a:lumMod val="65000"/>
                    <a:lumOff val="35000"/>
                  </a:schemeClr>
                </a:solidFill>
                <a:latin typeface="맑은 고딕" pitchFamily="50" charset="-127"/>
                <a:ea typeface="맑은 고딕" pitchFamily="50" charset="-127"/>
              </a:rPr>
              <a:t>with symbolism, experience color of Korean style and unique Korean emotion.</a:t>
            </a:r>
          </a:p>
        </p:txBody>
      </p:sp>
      <p:pic>
        <p:nvPicPr>
          <p:cNvPr id="4098" name="Picture 2" descr="E:\2016_KBF\PPT\워크샵_나정희_보자기만들기_오방색.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604" y="2477691"/>
            <a:ext cx="2952514" cy="2319461"/>
          </a:xfrm>
          <a:prstGeom prst="rect">
            <a:avLst/>
          </a:prstGeom>
          <a:noFill/>
          <a:extLst>
            <a:ext uri="{909E8E84-426E-40dd-AFC4-6F175D3DCCD1}">
              <a14:hiddenFill xmlns:a14="http://schemas.microsoft.com/office/drawing/2010/main">
                <a:solidFill>
                  <a:srgbClr val="FFFFFF"/>
                </a:solidFill>
              </a14:hiddenFill>
            </a:ext>
          </a:extLst>
        </p:spPr>
      </p:pic>
      <p:sp>
        <p:nvSpPr>
          <p:cNvPr id="12" name="슬라이드 번호 개체 틀 11"/>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33</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332656"/>
            <a:ext cx="6032514"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3" name="Text Box 12"/>
          <p:cNvSpPr txBox="1">
            <a:spLocks noChangeArrowheads="1"/>
          </p:cNvSpPr>
          <p:nvPr/>
        </p:nvSpPr>
        <p:spPr bwMode="auto">
          <a:xfrm>
            <a:off x="863216" y="802449"/>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a:t>
            </a:r>
            <a:r>
              <a:rPr lang="en-US" altLang="ko-KR" sz="1400" b="1" dirty="0">
                <a:solidFill>
                  <a:schemeClr val="tx1">
                    <a:lumMod val="65000"/>
                    <a:lumOff val="35000"/>
                  </a:schemeClr>
                </a:solidFill>
                <a:latin typeface="맑은 고딕" pitchFamily="50" charset="-127"/>
                <a:ea typeface="맑은 고딕" pitchFamily="50" charset="-127"/>
              </a:rPr>
              <a:t>Location: </a:t>
            </a:r>
            <a:r>
              <a:rPr lang="en-US" altLang="ko-KR" sz="1400" b="1" dirty="0" err="1">
                <a:solidFill>
                  <a:schemeClr val="tx1">
                    <a:lumMod val="65000"/>
                    <a:lumOff val="35000"/>
                  </a:schemeClr>
                </a:solidFill>
                <a:latin typeface="맑은 고딕" pitchFamily="50" charset="-127"/>
                <a:ea typeface="맑은 고딕" pitchFamily="50" charset="-127"/>
              </a:rPr>
              <a:t>Najunghie</a:t>
            </a:r>
            <a:r>
              <a:rPr lang="en-US" altLang="ko-KR" sz="1400" b="1" dirty="0">
                <a:solidFill>
                  <a:schemeClr val="tx1">
                    <a:lumMod val="65000"/>
                    <a:lumOff val="35000"/>
                  </a:schemeClr>
                </a:solidFill>
                <a:latin typeface="맑은 고딕" pitchFamily="50" charset="-127"/>
                <a:ea typeface="맑은 고딕" pitchFamily="50" charset="-127"/>
              </a:rPr>
              <a:t> Art Studio</a:t>
            </a:r>
            <a:r>
              <a:rPr lang="en-US" altLang="ko-KR" sz="1800" b="1" dirty="0">
                <a:solidFill>
                  <a:schemeClr val="tx1">
                    <a:lumMod val="65000"/>
                    <a:lumOff val="35000"/>
                  </a:schemeClr>
                </a:solidFill>
                <a:latin typeface="맑은 고딕" pitchFamily="50" charset="-127"/>
                <a:ea typeface="맑은 고딕" pitchFamily="50" charset="-127"/>
              </a:rPr>
              <a:t>)</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3238563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Text Box 12"/>
          <p:cNvSpPr txBox="1">
            <a:spLocks noChangeArrowheads="1"/>
          </p:cNvSpPr>
          <p:nvPr/>
        </p:nvSpPr>
        <p:spPr bwMode="auto">
          <a:xfrm>
            <a:off x="765175" y="1159588"/>
            <a:ext cx="7983289" cy="414024"/>
          </a:xfrm>
          <a:prstGeom prst="rect">
            <a:avLst/>
          </a:prstGeom>
          <a:noFill/>
          <a:ln w="9525">
            <a:noFill/>
            <a:miter lim="800000"/>
            <a:headEnd/>
            <a:tailEnd/>
          </a:ln>
        </p:spPr>
        <p:txBody>
          <a:bodyPr wrap="square">
            <a:spAutoFit/>
          </a:bodyPr>
          <a:lstStyle/>
          <a:p>
            <a:pPr>
              <a:lnSpc>
                <a:spcPct val="150000"/>
              </a:lnSpc>
              <a:spcBef>
                <a:spcPct val="50000"/>
              </a:spcBef>
            </a:pPr>
            <a:r>
              <a:rPr lang="en-US" altLang="ko-KR" sz="1600" b="1" dirty="0">
                <a:solidFill>
                  <a:schemeClr val="tx1">
                    <a:lumMod val="65000"/>
                    <a:lumOff val="35000"/>
                  </a:schemeClr>
                </a:solidFill>
                <a:latin typeface="맑은 고딕" pitchFamily="50" charset="-127"/>
                <a:ea typeface="맑은 고딕" pitchFamily="50" charset="-127"/>
              </a:rPr>
              <a:t>2. </a:t>
            </a:r>
            <a:r>
              <a:rPr lang="en-US" altLang="ko-KR" sz="1600" b="1" dirty="0" err="1">
                <a:solidFill>
                  <a:schemeClr val="tx1">
                    <a:lumMod val="65000"/>
                    <a:lumOff val="35000"/>
                  </a:schemeClr>
                </a:solidFill>
                <a:latin typeface="맑은 고딕" pitchFamily="50" charset="-127"/>
                <a:ea typeface="맑은 고딕" pitchFamily="50" charset="-127"/>
              </a:rPr>
              <a:t>Tradiutional</a:t>
            </a:r>
            <a:r>
              <a:rPr lang="en-US" altLang="ko-KR" sz="1600" b="1" dirty="0">
                <a:solidFill>
                  <a:schemeClr val="tx1">
                    <a:lumMod val="65000"/>
                    <a:lumOff val="35000"/>
                  </a:schemeClr>
                </a:solidFill>
                <a:latin typeface="맑은 고딕" pitchFamily="50" charset="-127"/>
                <a:ea typeface="맑은 고딕" pitchFamily="50" charset="-127"/>
              </a:rPr>
              <a:t> dye</a:t>
            </a: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Haehong</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Chang, </a:t>
            </a:r>
            <a:r>
              <a:rPr lang="en-US" altLang="ko-KR" b="1" dirty="0" err="1">
                <a:solidFill>
                  <a:schemeClr val="tx1">
                    <a:lumMod val="65000"/>
                    <a:lumOff val="35000"/>
                  </a:schemeClr>
                </a:solidFill>
                <a:latin typeface="맑은 고딕" pitchFamily="50" charset="-127"/>
                <a:ea typeface="맑은 고딕" pitchFamily="50" charset="-127"/>
              </a:rPr>
              <a:t>Haenggunjae</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Representative, hhchang99@daum.net)</a:t>
            </a:r>
          </a:p>
        </p:txBody>
      </p:sp>
      <p:sp>
        <p:nvSpPr>
          <p:cNvPr id="3" name="TextBox 2"/>
          <p:cNvSpPr txBox="1"/>
          <p:nvPr/>
        </p:nvSpPr>
        <p:spPr>
          <a:xfrm>
            <a:off x="4355976" y="1844824"/>
            <a:ext cx="4222506" cy="4630114"/>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Day 1</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Yellow, Jade</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Green, </a:t>
            </a:r>
            <a:r>
              <a:rPr lang="ko-KR" altLang="en-US" sz="1100" dirty="0">
                <a:latin typeface="맑은 고딕" pitchFamily="50" charset="-127"/>
                <a:ea typeface="맑은 고딕" pitchFamily="50" charset="-127"/>
              </a:rPr>
              <a:t>유록색 </a:t>
            </a:r>
            <a:r>
              <a:rPr lang="en-US" altLang="ko-KR" sz="1100" dirty="0">
                <a:latin typeface="맑은 고딕" pitchFamily="50" charset="-127"/>
                <a:ea typeface="맑은 고딕" pitchFamily="50" charset="-127"/>
              </a:rPr>
              <a:t>etc.</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dyeing three color scarf</a:t>
            </a:r>
            <a:r>
              <a:rPr lang="ko-KR" altLang="en-US" sz="1100" dirty="0">
                <a:latin typeface="맑은 고딕" pitchFamily="50" charset="-127"/>
                <a:ea typeface="맑은 고딕" pitchFamily="50" charset="-127"/>
              </a:rPr>
              <a:t> </a:t>
            </a: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Day 2</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Red, Purple, Yellow, </a:t>
            </a:r>
            <a:r>
              <a:rPr lang="ko-KR" altLang="en-US" sz="1100" dirty="0">
                <a:latin typeface="맑은 고딕" pitchFamily="50" charset="-127"/>
                <a:ea typeface="맑은 고딕" pitchFamily="50" charset="-127"/>
              </a:rPr>
              <a:t>유록색 </a:t>
            </a:r>
            <a:r>
              <a:rPr lang="en-US" altLang="ko-KR" sz="1100" dirty="0">
                <a:latin typeface="맑은 고딕" pitchFamily="50" charset="-127"/>
                <a:ea typeface="맑은 고딕" pitchFamily="50" charset="-127"/>
              </a:rPr>
              <a:t>dyeing fabric</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Korea's textile culture has formed a unique and beautiful culture in the mid-point of Northeast Asia that has been connecting China and Japan since ancient times. </a:t>
            </a:r>
          </a:p>
          <a:p>
            <a:pPr>
              <a:lnSpc>
                <a:spcPct val="150000"/>
              </a:lnSpc>
            </a:pPr>
            <a:r>
              <a:rPr lang="en-US" altLang="ko-KR" sz="1100" dirty="0">
                <a:latin typeface="맑은 고딕" pitchFamily="50" charset="-127"/>
                <a:ea typeface="맑은 고딕" pitchFamily="50" charset="-127"/>
              </a:rPr>
              <a:t>The traditional color of Korea is symbolized by </a:t>
            </a:r>
            <a:r>
              <a:rPr lang="ko-KR" altLang="en-US" sz="1100" dirty="0">
                <a:latin typeface="맑은 고딕" pitchFamily="50" charset="-127"/>
                <a:ea typeface="맑은 고딕" pitchFamily="50" charset="-127"/>
              </a:rPr>
              <a:t>五方正色</a:t>
            </a:r>
            <a:r>
              <a:rPr lang="en-US" altLang="ko-KR" sz="1100" dirty="0">
                <a:latin typeface="맑은 고딕" pitchFamily="50" charset="-127"/>
                <a:ea typeface="맑은 고딕" pitchFamily="50" charset="-127"/>
              </a:rPr>
              <a:t>(five colors)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based on oriental Yin-Yang School. It has a symbolic significance in expressing the national identity embodied in Korean textile arts as an international art method.</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When we reproduce the colors according to the traditional dyeing method expressed in the Korean ancient books and express the oriental thoughts contained in them in contemporary art, we seek to find a union point of human emotion in the East and the West</a:t>
            </a:r>
          </a:p>
        </p:txBody>
      </p:sp>
      <p:pic>
        <p:nvPicPr>
          <p:cNvPr id="5126" name="Picture 6" descr="E:\2016_KBF\PPT\워크샵_장혜홍_천연염색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629" y="1915556"/>
            <a:ext cx="2979970" cy="223352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E:\2016_KBF\PPT\워크샵_장혜홍_천연염색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3628" y="4216951"/>
            <a:ext cx="2979969" cy="2236385"/>
          </a:xfrm>
          <a:prstGeom prst="rect">
            <a:avLst/>
          </a:prstGeom>
          <a:noFill/>
          <a:extLst>
            <a:ext uri="{909E8E84-426E-40dd-AFC4-6F175D3DCCD1}">
              <a14:hiddenFill xmlns:a14="http://schemas.microsoft.com/office/drawing/2010/main">
                <a:solidFill>
                  <a:srgbClr val="FFFFFF"/>
                </a:solidFill>
              </a14:hiddenFill>
            </a:ext>
          </a:extLst>
        </p:spPr>
      </p:pic>
      <p:sp>
        <p:nvSpPr>
          <p:cNvPr id="12" name="슬라이드 번호 개체 틀 11"/>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34</a:t>
            </a:fld>
            <a:endParaRPr lang="en-US" altLang="ko-KR" sz="900" dirty="0">
              <a:latin typeface="맑은 고딕" pitchFamily="50" charset="-127"/>
              <a:ea typeface="맑은 고딕" pitchFamily="50" charset="-127"/>
            </a:endParaRPr>
          </a:p>
        </p:txBody>
      </p:sp>
      <p:sp>
        <p:nvSpPr>
          <p:cNvPr id="9" name="Text Box 12"/>
          <p:cNvSpPr txBox="1">
            <a:spLocks noChangeArrowheads="1"/>
          </p:cNvSpPr>
          <p:nvPr/>
        </p:nvSpPr>
        <p:spPr bwMode="auto">
          <a:xfrm>
            <a:off x="611188" y="332656"/>
            <a:ext cx="7561212"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1" name="Text Box 12"/>
          <p:cNvSpPr txBox="1">
            <a:spLocks noChangeArrowheads="1"/>
          </p:cNvSpPr>
          <p:nvPr/>
        </p:nvSpPr>
        <p:spPr bwMode="auto">
          <a:xfrm>
            <a:off x="863216" y="802449"/>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a:t>
            </a:r>
            <a:r>
              <a:rPr lang="en-US" altLang="ko-KR" sz="1400" b="1" dirty="0">
                <a:solidFill>
                  <a:schemeClr val="tx1">
                    <a:lumMod val="65000"/>
                    <a:lumOff val="35000"/>
                  </a:schemeClr>
                </a:solidFill>
                <a:latin typeface="맑은 고딕" pitchFamily="50" charset="-127"/>
                <a:ea typeface="맑은 고딕" pitchFamily="50" charset="-127"/>
              </a:rPr>
              <a:t>Location: Suwon </a:t>
            </a:r>
            <a:r>
              <a:rPr lang="en-US" altLang="ko-KR" sz="1400" b="1" dirty="0" err="1">
                <a:solidFill>
                  <a:schemeClr val="tx1">
                    <a:lumMod val="65000"/>
                    <a:lumOff val="35000"/>
                  </a:schemeClr>
                </a:solidFill>
                <a:latin typeface="맑은 고딕" pitchFamily="50" charset="-127"/>
                <a:ea typeface="맑은 고딕" pitchFamily="50" charset="-127"/>
              </a:rPr>
              <a:t>Haenggunjae</a:t>
            </a:r>
            <a:r>
              <a:rPr lang="en-US" altLang="ko-KR" sz="1800" b="1" dirty="0">
                <a:solidFill>
                  <a:schemeClr val="tx1">
                    <a:lumMod val="65000"/>
                    <a:lumOff val="35000"/>
                  </a:schemeClr>
                </a:solidFill>
                <a:latin typeface="맑은 고딕" pitchFamily="50" charset="-127"/>
                <a:ea typeface="맑은 고딕" pitchFamily="50" charset="-127"/>
              </a:rPr>
              <a:t>)</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73351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2016_KBF\PPT\색실누비.jpg"/>
          <p:cNvPicPr>
            <a:picLocks noChangeAspect="1" noChangeArrowheads="1"/>
          </p:cNvPicPr>
          <p:nvPr/>
        </p:nvPicPr>
        <p:blipFill>
          <a:blip r:embed="rId3" cstate="print"/>
          <a:srcRect/>
          <a:stretch>
            <a:fillRect/>
          </a:stretch>
        </p:blipFill>
        <p:spPr bwMode="auto">
          <a:xfrm>
            <a:off x="935596" y="1774703"/>
            <a:ext cx="1855446" cy="1235727"/>
          </a:xfrm>
          <a:prstGeom prst="rect">
            <a:avLst/>
          </a:prstGeom>
          <a:noFill/>
        </p:spPr>
      </p:pic>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Text Box 12"/>
          <p:cNvSpPr txBox="1">
            <a:spLocks noChangeArrowheads="1"/>
          </p:cNvSpPr>
          <p:nvPr/>
        </p:nvSpPr>
        <p:spPr bwMode="auto">
          <a:xfrm>
            <a:off x="458245" y="1217843"/>
            <a:ext cx="7921625" cy="414024"/>
          </a:xfrm>
          <a:prstGeom prst="rect">
            <a:avLst/>
          </a:prstGeom>
          <a:noFill/>
          <a:ln w="9525">
            <a:noFill/>
            <a:miter lim="800000"/>
            <a:headEnd/>
            <a:tailEnd/>
          </a:ln>
        </p:spPr>
        <p:txBody>
          <a:bodyPr wrap="square">
            <a:spAutoFit/>
          </a:bodyPr>
          <a:lstStyle/>
          <a:p>
            <a:pPr>
              <a:lnSpc>
                <a:spcPct val="150000"/>
              </a:lnSpc>
              <a:spcBef>
                <a:spcPct val="50000"/>
              </a:spcBef>
            </a:pPr>
            <a:r>
              <a:rPr lang="en-US" altLang="ko-KR" sz="1600" b="1" dirty="0">
                <a:solidFill>
                  <a:schemeClr val="tx1">
                    <a:lumMod val="65000"/>
                    <a:lumOff val="35000"/>
                  </a:schemeClr>
                </a:solidFill>
                <a:latin typeface="맑은 고딕" pitchFamily="50" charset="-127"/>
                <a:ea typeface="맑은 고딕" pitchFamily="50" charset="-127"/>
              </a:rPr>
              <a:t>3. Traditional Quilting</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and</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err="1">
                <a:solidFill>
                  <a:schemeClr val="tx1">
                    <a:lumMod val="65000"/>
                    <a:lumOff val="35000"/>
                  </a:schemeClr>
                </a:solidFill>
                <a:latin typeface="맑은 고딕" pitchFamily="50" charset="-127"/>
                <a:ea typeface="맑은 고딕" pitchFamily="50" charset="-127"/>
              </a:rPr>
              <a:t>Jobawi</a:t>
            </a: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Hyejin</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Lee, </a:t>
            </a:r>
            <a:r>
              <a:rPr lang="en-US" altLang="ko-KR" b="1" dirty="0" err="1">
                <a:solidFill>
                  <a:schemeClr val="tx1">
                    <a:lumMod val="65000"/>
                    <a:lumOff val="35000"/>
                  </a:schemeClr>
                </a:solidFill>
                <a:latin typeface="맑은 고딕" pitchFamily="50" charset="-127"/>
                <a:ea typeface="맑은 고딕" pitchFamily="50" charset="-127"/>
              </a:rPr>
              <a:t>Jogakbo</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Story, 337lhj@gmail.com)</a:t>
            </a:r>
          </a:p>
        </p:txBody>
      </p:sp>
      <p:sp>
        <p:nvSpPr>
          <p:cNvPr id="3" name="TextBox 2"/>
          <p:cNvSpPr txBox="1"/>
          <p:nvPr/>
        </p:nvSpPr>
        <p:spPr>
          <a:xfrm>
            <a:off x="916493" y="4693493"/>
            <a:ext cx="7661989" cy="1837041"/>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endParaRPr lang="en-US" altLang="ko-KR" sz="1100" dirty="0">
              <a:latin typeface="맑은 고딕" pitchFamily="50" charset="-127"/>
              <a:ea typeface="맑은 고딕" pitchFamily="50" charset="-127"/>
            </a:endParaRPr>
          </a:p>
          <a:p>
            <a:pPr>
              <a:lnSpc>
                <a:spcPct val="150000"/>
              </a:lnSpc>
            </a:pPr>
            <a:r>
              <a:rPr lang="ko-KR" altLang="en-US" sz="1100" dirty="0">
                <a:latin typeface="맑은 고딕" pitchFamily="50" charset="-127"/>
                <a:ea typeface="맑은 고딕" pitchFamily="50" charset="-127"/>
              </a:rPr>
              <a:t>“</a:t>
            </a:r>
            <a:r>
              <a:rPr lang="en-US" altLang="ko-KR" sz="1100" dirty="0" err="1">
                <a:latin typeface="맑은 고딕" pitchFamily="50" charset="-127"/>
                <a:ea typeface="맑은 고딕" pitchFamily="50" charset="-127"/>
              </a:rPr>
              <a:t>Jobawi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was one of the women’s winter hat used at the end of the 19</a:t>
            </a:r>
            <a:r>
              <a:rPr lang="en-US" altLang="ko-KR" sz="1100" baseline="30000" dirty="0">
                <a:latin typeface="맑은 고딕" pitchFamily="50" charset="-127"/>
                <a:ea typeface="맑은 고딕" pitchFamily="50" charset="-127"/>
              </a:rPr>
              <a:t>th</a:t>
            </a:r>
            <a:r>
              <a:rPr lang="en-US" altLang="ko-KR" sz="1100" dirty="0">
                <a:latin typeface="맑은 고딕" pitchFamily="50" charset="-127"/>
                <a:ea typeface="맑은 고딕" pitchFamily="50" charset="-127"/>
              </a:rPr>
              <a:t> century as a</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ceremonial costume. Now, baby girls wear a gold foil </a:t>
            </a:r>
            <a:r>
              <a:rPr lang="en-US" altLang="ko-KR" sz="1100" dirty="0" err="1">
                <a:latin typeface="맑은 고딕" pitchFamily="50" charset="-127"/>
                <a:ea typeface="맑은 고딕" pitchFamily="50" charset="-127"/>
              </a:rPr>
              <a:t>jobawi</a:t>
            </a:r>
            <a:r>
              <a:rPr lang="en-US" altLang="ko-KR" sz="1100" dirty="0">
                <a:latin typeface="맑은 고딕" pitchFamily="50" charset="-127"/>
                <a:ea typeface="맑은 고딕" pitchFamily="50" charset="-127"/>
              </a:rPr>
              <a:t> with hanbok for first-birthday party. “</a:t>
            </a:r>
            <a:r>
              <a:rPr lang="en-US" altLang="ko-KR" sz="1100" dirty="0">
                <a:solidFill>
                  <a:schemeClr val="tx1">
                    <a:lumMod val="65000"/>
                    <a:lumOff val="35000"/>
                  </a:schemeClr>
                </a:solidFill>
                <a:latin typeface="맑은 고딕" pitchFamily="50" charset="-127"/>
                <a:ea typeface="맑은 고딕" pitchFamily="50" charset="-127"/>
              </a:rPr>
              <a:t>Traditional Quilting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is a technique of </a:t>
            </a:r>
            <a:r>
              <a:rPr lang="en-US" altLang="ko-KR" sz="1100" dirty="0" err="1">
                <a:latin typeface="맑은 고딕" pitchFamily="50" charset="-127"/>
                <a:ea typeface="맑은 고딕" pitchFamily="50" charset="-127"/>
              </a:rPr>
              <a:t>gyubang</a:t>
            </a:r>
            <a:r>
              <a:rPr lang="en-US" altLang="ko-KR" sz="1100" dirty="0">
                <a:latin typeface="맑은 고딕" pitchFamily="50" charset="-127"/>
                <a:ea typeface="맑은 고딕" pitchFamily="50" charset="-127"/>
              </a:rPr>
              <a:t> craft which puts a string between two pieces of fabric and stitches it into dyed threads to decorate the fabric with a geometric pattern. By making </a:t>
            </a:r>
            <a:r>
              <a:rPr lang="en-US" altLang="ko-KR" sz="1100" dirty="0" err="1">
                <a:latin typeface="맑은 고딕" pitchFamily="50" charset="-127"/>
                <a:ea typeface="맑은 고딕" pitchFamily="50" charset="-127"/>
              </a:rPr>
              <a:t>jobawi</a:t>
            </a:r>
            <a:r>
              <a:rPr lang="en-US" altLang="ko-KR" sz="1100" dirty="0">
                <a:latin typeface="맑은 고딕" pitchFamily="50" charset="-127"/>
                <a:ea typeface="맑은 고딕" pitchFamily="50" charset="-127"/>
              </a:rPr>
              <a:t> decorated with </a:t>
            </a:r>
            <a:r>
              <a:rPr lang="en-US" altLang="ko-KR" sz="1100" dirty="0">
                <a:solidFill>
                  <a:schemeClr val="tx1">
                    <a:lumMod val="65000"/>
                    <a:lumOff val="35000"/>
                  </a:schemeClr>
                </a:solidFill>
                <a:latin typeface="맑은 고딕" pitchFamily="50" charset="-127"/>
                <a:ea typeface="맑은 고딕" pitchFamily="50" charset="-127"/>
              </a:rPr>
              <a:t>traditional quilting, You can experience the universality and specialty of East and West sewing culture.</a:t>
            </a:r>
            <a:endParaRPr lang="en-US" altLang="ko-KR" sz="1100" dirty="0">
              <a:latin typeface="맑은 고딕" pitchFamily="50" charset="-127"/>
              <a:ea typeface="맑은 고딕" pitchFamily="50" charset="-127"/>
            </a:endParaRPr>
          </a:p>
        </p:txBody>
      </p:sp>
      <p:pic>
        <p:nvPicPr>
          <p:cNvPr id="6146" name="Picture 2" descr="E:\2016_KBF\PPT\워크샵_이혜진_색실누비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7374" y="1774703"/>
            <a:ext cx="4281108" cy="277042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2016_KBF\PPT\워크샵_이혜진_색실누비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494" y="3083223"/>
            <a:ext cx="2265490" cy="1440160"/>
          </a:xfrm>
          <a:prstGeom prst="rect">
            <a:avLst/>
          </a:prstGeom>
          <a:noFill/>
          <a:extLst>
            <a:ext uri="{909E8E84-426E-40dd-AFC4-6F175D3DCCD1}">
              <a14:hiddenFill xmlns:a14="http://schemas.microsoft.com/office/drawing/2010/main">
                <a:solidFill>
                  <a:srgbClr val="FFFFFF"/>
                </a:solidFill>
              </a14:hiddenFill>
            </a:ext>
          </a:extLst>
        </p:spPr>
      </p:pic>
      <p:sp>
        <p:nvSpPr>
          <p:cNvPr id="14" name="슬라이드 번호 개체 틀 13"/>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35</a:t>
            </a:fld>
            <a:endParaRPr lang="en-US" altLang="ko-KR" sz="900" dirty="0">
              <a:latin typeface="맑은 고딕" pitchFamily="50" charset="-127"/>
              <a:ea typeface="맑은 고딕" pitchFamily="50" charset="-127"/>
            </a:endParaRPr>
          </a:p>
        </p:txBody>
      </p:sp>
      <p:pic>
        <p:nvPicPr>
          <p:cNvPr id="1026" name="Picture 2" descr="G:\2016_KBF\PPT\색실누비_온양박물관.jpg"/>
          <p:cNvPicPr>
            <a:picLocks noChangeAspect="1" noChangeArrowheads="1"/>
          </p:cNvPicPr>
          <p:nvPr/>
        </p:nvPicPr>
        <p:blipFill>
          <a:blip r:embed="rId6" cstate="print"/>
          <a:srcRect/>
          <a:stretch>
            <a:fillRect/>
          </a:stretch>
        </p:blipFill>
        <p:spPr bwMode="auto">
          <a:xfrm>
            <a:off x="2791042" y="1772965"/>
            <a:ext cx="1421498" cy="1237465"/>
          </a:xfrm>
          <a:prstGeom prst="rect">
            <a:avLst/>
          </a:prstGeom>
          <a:noFill/>
        </p:spPr>
      </p:pic>
      <p:sp>
        <p:nvSpPr>
          <p:cNvPr id="13" name="Text Box 12"/>
          <p:cNvSpPr txBox="1">
            <a:spLocks noChangeArrowheads="1"/>
          </p:cNvSpPr>
          <p:nvPr/>
        </p:nvSpPr>
        <p:spPr bwMode="auto">
          <a:xfrm>
            <a:off x="611188" y="332656"/>
            <a:ext cx="6532580"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5" name="Text Box 12"/>
          <p:cNvSpPr txBox="1">
            <a:spLocks noChangeArrowheads="1"/>
          </p:cNvSpPr>
          <p:nvPr/>
        </p:nvSpPr>
        <p:spPr bwMode="auto">
          <a:xfrm>
            <a:off x="863216" y="802449"/>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a:t>
            </a:r>
            <a:r>
              <a:rPr lang="en-US" altLang="ko-KR" sz="18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(Location:</a:t>
            </a:r>
            <a:r>
              <a:rPr lang="en-US" altLang="ko-KR" b="1" dirty="0">
                <a:latin typeface="맑은 고딕" pitchFamily="50" charset="-127"/>
                <a:ea typeface="맑은 고딕" pitchFamily="50" charset="-127"/>
              </a:rPr>
              <a:t> LIM Art Gallery</a:t>
            </a:r>
            <a:r>
              <a:rPr lang="en-US" altLang="ko-KR" b="1" dirty="0">
                <a:solidFill>
                  <a:schemeClr val="tx1">
                    <a:lumMod val="65000"/>
                    <a:lumOff val="35000"/>
                  </a:schemeClr>
                </a:solidFill>
                <a:latin typeface="맑은 고딕" pitchFamily="50" charset="-127"/>
                <a:ea typeface="맑은 고딕" pitchFamily="50" charset="-127"/>
              </a:rPr>
              <a:t>)</a:t>
            </a: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12" name="Rectangle 4"/>
          <p:cNvSpPr/>
          <p:nvPr/>
        </p:nvSpPr>
        <p:spPr>
          <a:xfrm>
            <a:off x="3167844" y="3032956"/>
            <a:ext cx="1260140" cy="215444"/>
          </a:xfrm>
          <a:prstGeom prst="rect">
            <a:avLst/>
          </a:prstGeom>
        </p:spPr>
        <p:txBody>
          <a:bodyPr wrap="square">
            <a:spAutoFit/>
          </a:bodyPr>
          <a:lstStyle/>
          <a:p>
            <a:r>
              <a:rPr lang="ko-KR" altLang="en-US" sz="800" b="1" dirty="0">
                <a:latin typeface="맑은 고딕" pitchFamily="50" charset="-127"/>
                <a:ea typeface="맑은 고딕" pitchFamily="50" charset="-127"/>
              </a:rPr>
              <a:t>ⓒ</a:t>
            </a:r>
            <a:r>
              <a:rPr lang="ko-KR" altLang="en-US" sz="800" dirty="0">
                <a:latin typeface="맑은 고딕" panose="020B0503020000020004" pitchFamily="50" charset="-127"/>
                <a:ea typeface="맑은 고딕" panose="020B0503020000020004" pitchFamily="50" charset="-127"/>
              </a:rPr>
              <a:t> </a:t>
            </a:r>
            <a:r>
              <a:rPr lang="en-US" altLang="ko-KR" sz="800" dirty="0" err="1">
                <a:latin typeface="맑은 고딕" panose="020B0503020000020004" pitchFamily="50" charset="-127"/>
                <a:ea typeface="맑은 고딕" panose="020B0503020000020004" pitchFamily="50" charset="-127"/>
              </a:rPr>
              <a:t>Onyang</a:t>
            </a:r>
            <a:r>
              <a:rPr lang="en-US" altLang="ko-KR" sz="800" dirty="0">
                <a:latin typeface="맑은 고딕" panose="020B0503020000020004" pitchFamily="50" charset="-127"/>
                <a:ea typeface="맑은 고딕" panose="020B0503020000020004" pitchFamily="50" charset="-127"/>
              </a:rPr>
              <a:t> Museum</a:t>
            </a:r>
            <a:endParaRPr lang="en-US" sz="800" dirty="0">
              <a:latin typeface="맑은 고딕" panose="020B0503020000020004" pitchFamily="50" charset="-127"/>
              <a:ea typeface="맑은 고딕" panose="020B0503020000020004" pitchFamily="50" charset="-127"/>
            </a:endParaRPr>
          </a:p>
        </p:txBody>
      </p:sp>
      <p:sp>
        <p:nvSpPr>
          <p:cNvPr id="16" name="Rectangle 4"/>
          <p:cNvSpPr/>
          <p:nvPr/>
        </p:nvSpPr>
        <p:spPr>
          <a:xfrm>
            <a:off x="4320050" y="4585771"/>
            <a:ext cx="4258431" cy="230832"/>
          </a:xfrm>
          <a:prstGeom prst="rect">
            <a:avLst/>
          </a:prstGeom>
        </p:spPr>
        <p:txBody>
          <a:bodyPr wrap="square">
            <a:spAutoFit/>
          </a:bodyPr>
          <a:lstStyle/>
          <a:p>
            <a:r>
              <a:rPr lang="ko-KR" altLang="en-US" sz="900" b="1" dirty="0">
                <a:latin typeface="맑은 고딕" pitchFamily="50" charset="-127"/>
                <a:ea typeface="맑은 고딕" pitchFamily="50" charset="-127"/>
              </a:rPr>
              <a:t>ⓒ</a:t>
            </a:r>
            <a:r>
              <a:rPr lang="ko-KR" altLang="en-US" sz="900" dirty="0">
                <a:latin typeface="맑은 고딕" panose="020B0503020000020004" pitchFamily="50" charset="-127"/>
                <a:ea typeface="맑은 고딕" panose="020B0503020000020004" pitchFamily="50" charset="-127"/>
              </a:rPr>
              <a:t> </a:t>
            </a:r>
            <a:r>
              <a:rPr lang="en-US" altLang="ko-KR" sz="900" dirty="0" err="1">
                <a:solidFill>
                  <a:schemeClr val="tx1">
                    <a:lumMod val="65000"/>
                    <a:lumOff val="35000"/>
                  </a:schemeClr>
                </a:solidFill>
                <a:latin typeface="맑은 고딕" pitchFamily="50" charset="-127"/>
                <a:ea typeface="맑은 고딕" pitchFamily="50" charset="-127"/>
              </a:rPr>
              <a:t>Hyejin</a:t>
            </a:r>
            <a:r>
              <a:rPr lang="ko-KR" altLang="en-US" sz="900" dirty="0">
                <a:solidFill>
                  <a:schemeClr val="tx1">
                    <a:lumMod val="65000"/>
                    <a:lumOff val="35000"/>
                  </a:schemeClr>
                </a:solidFill>
                <a:latin typeface="맑은 고딕" pitchFamily="50" charset="-127"/>
                <a:ea typeface="맑은 고딕" pitchFamily="50" charset="-127"/>
              </a:rPr>
              <a:t> </a:t>
            </a:r>
            <a:r>
              <a:rPr lang="en-US" altLang="ko-KR" sz="900" dirty="0">
                <a:solidFill>
                  <a:schemeClr val="tx1">
                    <a:lumMod val="65000"/>
                    <a:lumOff val="35000"/>
                  </a:schemeClr>
                </a:solidFill>
                <a:latin typeface="맑은 고딕" pitchFamily="50" charset="-127"/>
                <a:ea typeface="맑은 고딕" pitchFamily="50" charset="-127"/>
              </a:rPr>
              <a:t>Lee Bojagi</a:t>
            </a:r>
            <a:r>
              <a:rPr lang="en-US" altLang="ko-KR" sz="900" dirty="0">
                <a:latin typeface="맑은 고딕" panose="020B0503020000020004" pitchFamily="50" charset="-127"/>
                <a:ea typeface="맑은 고딕" panose="020B0503020000020004" pitchFamily="50" charset="-127"/>
              </a:rPr>
              <a:t>, Traditional Costume Works</a:t>
            </a:r>
            <a:endParaRPr lang="en-US" sz="9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521864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 name="TextBox 2"/>
          <p:cNvSpPr txBox="1"/>
          <p:nvPr/>
        </p:nvSpPr>
        <p:spPr>
          <a:xfrm>
            <a:off x="6189018" y="1925238"/>
            <a:ext cx="2386302" cy="2852704"/>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r>
              <a:rPr lang="en-US" altLang="ko-KR" sz="1100" dirty="0" err="1">
                <a:latin typeface="맑은 고딕" pitchFamily="50" charset="-127"/>
                <a:ea typeface="맑은 고딕" pitchFamily="50" charset="-127"/>
              </a:rPr>
              <a:t>Joomchi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is the process of handmade paper with a traditional Korean textured feel, it uses layers of paper made of mulberry leaves and water.</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In this workshop, we will introduce a </a:t>
            </a:r>
            <a:r>
              <a:rPr lang="en-US" altLang="ko-KR" sz="1100" dirty="0" err="1">
                <a:latin typeface="맑은 고딕" pitchFamily="50" charset="-127"/>
                <a:ea typeface="맑은 고딕" pitchFamily="50" charset="-127"/>
              </a:rPr>
              <a:t>Joomchi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process that allows you to practice the rules of hand-made paper.</a:t>
            </a:r>
          </a:p>
        </p:txBody>
      </p:sp>
      <p:sp>
        <p:nvSpPr>
          <p:cNvPr id="12" name="슬라이드 번호 개체 틀 11"/>
          <p:cNvSpPr>
            <a:spLocks noGrp="1"/>
          </p:cNvSpPr>
          <p:nvPr>
            <p:ph type="sldNum" sz="quarter" idx="12"/>
          </p:nvPr>
        </p:nvSpPr>
        <p:spPr/>
        <p:txBody>
          <a:bodyPr/>
          <a:lstStyle/>
          <a:p>
            <a:pPr>
              <a:defRPr/>
            </a:pPr>
            <a:fld id="{DA7799A1-B8CF-4EDE-B0B3-41EC0B136F88}" type="slidenum">
              <a:rPr lang="en-US" altLang="ko-KR" sz="900" smtClean="0"/>
              <a:pPr>
                <a:defRPr/>
              </a:pPr>
              <a:t>36</a:t>
            </a:fld>
            <a:endParaRPr lang="en-US" altLang="ko-KR" sz="900" dirty="0"/>
          </a:p>
        </p:txBody>
      </p:sp>
      <p:sp>
        <p:nvSpPr>
          <p:cNvPr id="8" name="Text Box 12"/>
          <p:cNvSpPr txBox="1">
            <a:spLocks noChangeArrowheads="1"/>
          </p:cNvSpPr>
          <p:nvPr/>
        </p:nvSpPr>
        <p:spPr bwMode="auto">
          <a:xfrm>
            <a:off x="611188" y="332656"/>
            <a:ext cx="574676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9" name="Text Box 12"/>
          <p:cNvSpPr txBox="1">
            <a:spLocks noChangeArrowheads="1"/>
          </p:cNvSpPr>
          <p:nvPr/>
        </p:nvSpPr>
        <p:spPr bwMode="auto">
          <a:xfrm>
            <a:off x="863216" y="802449"/>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a:t>
            </a:r>
            <a:r>
              <a:rPr lang="en-US" altLang="ko-KR" sz="18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Location: Suwon </a:t>
            </a:r>
            <a:r>
              <a:rPr lang="en-US" altLang="ko-KR" b="1" dirty="0" err="1">
                <a:solidFill>
                  <a:schemeClr val="tx1">
                    <a:lumMod val="65000"/>
                    <a:lumOff val="35000"/>
                  </a:schemeClr>
                </a:solidFill>
                <a:latin typeface="맑은 고딕" pitchFamily="50" charset="-127"/>
                <a:ea typeface="맑은 고딕" pitchFamily="50" charset="-127"/>
              </a:rPr>
              <a:t>IPark</a:t>
            </a:r>
            <a:r>
              <a:rPr lang="en-US" altLang="ko-KR" b="1" dirty="0">
                <a:solidFill>
                  <a:schemeClr val="tx1">
                    <a:lumMod val="65000"/>
                    <a:lumOff val="35000"/>
                  </a:schemeClr>
                </a:solidFill>
                <a:latin typeface="맑은 고딕" pitchFamily="50" charset="-127"/>
                <a:ea typeface="맑은 고딕" pitchFamily="50" charset="-127"/>
              </a:rPr>
              <a:t> Museum of Art Lecture Room</a:t>
            </a:r>
            <a:r>
              <a:rPr lang="en-US" altLang="ko-KR" sz="1800" b="1" dirty="0">
                <a:solidFill>
                  <a:schemeClr val="tx1">
                    <a:lumMod val="65000"/>
                    <a:lumOff val="35000"/>
                  </a:schemeClr>
                </a:solidFill>
                <a:latin typeface="맑은 고딕" pitchFamily="50" charset="-127"/>
                <a:ea typeface="맑은 고딕" pitchFamily="50" charset="-127"/>
              </a:rPr>
              <a:t>)</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11" name="Text Box 12"/>
          <p:cNvSpPr txBox="1">
            <a:spLocks noChangeArrowheads="1"/>
          </p:cNvSpPr>
          <p:nvPr/>
        </p:nvSpPr>
        <p:spPr bwMode="auto">
          <a:xfrm>
            <a:off x="1043608" y="1136990"/>
            <a:ext cx="8460804" cy="795282"/>
          </a:xfrm>
          <a:prstGeom prst="rect">
            <a:avLst/>
          </a:prstGeom>
          <a:noFill/>
          <a:ln w="9525">
            <a:noFill/>
            <a:miter lim="800000"/>
            <a:headEnd/>
            <a:tailEnd/>
          </a:ln>
        </p:spPr>
        <p:txBody>
          <a:bodyPr wrap="square">
            <a:spAutoFit/>
          </a:bodyPr>
          <a:lstStyle/>
          <a:p>
            <a:pPr>
              <a:lnSpc>
                <a:spcPct val="150000"/>
              </a:lnSpc>
              <a:spcBef>
                <a:spcPct val="50000"/>
              </a:spcBef>
            </a:pPr>
            <a:r>
              <a:rPr lang="en-US" altLang="ko-KR" sz="1600" b="1" dirty="0">
                <a:solidFill>
                  <a:schemeClr val="tx1">
                    <a:lumMod val="65000"/>
                    <a:lumOff val="35000"/>
                  </a:schemeClr>
                </a:solidFill>
                <a:latin typeface="맑은 고딕" pitchFamily="50" charset="-127"/>
                <a:ea typeface="맑은 고딕" pitchFamily="50" charset="-127"/>
              </a:rPr>
              <a:t>4. </a:t>
            </a:r>
            <a:r>
              <a:rPr lang="en-US" altLang="ko-KR" sz="1600" b="1" dirty="0" err="1">
                <a:solidFill>
                  <a:schemeClr val="tx1">
                    <a:lumMod val="65000"/>
                    <a:lumOff val="35000"/>
                  </a:schemeClr>
                </a:solidFill>
                <a:latin typeface="맑은 고딕" pitchFamily="50" charset="-127"/>
                <a:ea typeface="맑은 고딕" pitchFamily="50" charset="-127"/>
              </a:rPr>
              <a:t>Joomchi</a:t>
            </a:r>
            <a:r>
              <a:rPr lang="en-US" altLang="ko-KR" sz="16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Sanghoon</a:t>
            </a:r>
            <a:r>
              <a:rPr lang="en-US" altLang="ko-KR" b="1" dirty="0">
                <a:solidFill>
                  <a:schemeClr val="tx1">
                    <a:lumMod val="65000"/>
                    <a:lumOff val="35000"/>
                  </a:schemeClr>
                </a:solidFill>
                <a:latin typeface="맑은 고딕" pitchFamily="50" charset="-127"/>
                <a:ea typeface="맑은 고딕" pitchFamily="50" charset="-127"/>
              </a:rPr>
              <a:t> Yang, </a:t>
            </a:r>
            <a:r>
              <a:rPr lang="en-US" altLang="ko-KR" b="1" dirty="0" err="1">
                <a:solidFill>
                  <a:schemeClr val="tx1">
                    <a:lumMod val="65000"/>
                    <a:lumOff val="35000"/>
                  </a:schemeClr>
                </a:solidFill>
                <a:latin typeface="맑은 고딕" pitchFamily="50" charset="-127"/>
                <a:ea typeface="맑은 고딕" pitchFamily="50" charset="-127"/>
              </a:rPr>
              <a:t>Duksung</a:t>
            </a:r>
            <a:r>
              <a:rPr lang="en-US" altLang="ko-KR" b="1" dirty="0">
                <a:solidFill>
                  <a:schemeClr val="tx1">
                    <a:lumMod val="65000"/>
                    <a:lumOff val="35000"/>
                  </a:schemeClr>
                </a:solidFill>
                <a:latin typeface="맑은 고딕" pitchFamily="50" charset="-127"/>
                <a:ea typeface="맑은 고딕" pitchFamily="50" charset="-127"/>
              </a:rPr>
              <a:t> Women's University</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Visiting Professor, </a:t>
            </a:r>
          </a:p>
          <a:p>
            <a:pPr>
              <a:lnSpc>
                <a:spcPct val="150000"/>
              </a:lnSpc>
              <a:spcBef>
                <a:spcPct val="50000"/>
              </a:spcBef>
            </a:pPr>
            <a:r>
              <a:rPr lang="en-US" altLang="ko-KR" b="1" dirty="0">
                <a:solidFill>
                  <a:schemeClr val="tx1">
                    <a:lumMod val="65000"/>
                    <a:lumOff val="35000"/>
                  </a:schemeClr>
                </a:solidFill>
                <a:latin typeface="맑은 고딕" pitchFamily="50" charset="-127"/>
                <a:ea typeface="맑은 고딕" pitchFamily="50" charset="-127"/>
              </a:rPr>
              <a:t>Korean Paper Molding Artist Association</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Chairman, blog.naver.com/asdysh2263)</a:t>
            </a:r>
          </a:p>
        </p:txBody>
      </p:sp>
      <p:pic>
        <p:nvPicPr>
          <p:cNvPr id="6146" name="Picture 2" descr="G:\2016_KBF\PPT\2양상훈 줌치 - 복사본.png"/>
          <p:cNvPicPr>
            <a:picLocks noChangeAspect="1" noChangeArrowheads="1"/>
          </p:cNvPicPr>
          <p:nvPr/>
        </p:nvPicPr>
        <p:blipFill>
          <a:blip r:embed="rId3" cstate="print"/>
          <a:srcRect/>
          <a:stretch>
            <a:fillRect/>
          </a:stretch>
        </p:blipFill>
        <p:spPr bwMode="auto">
          <a:xfrm>
            <a:off x="3059832" y="1936060"/>
            <a:ext cx="2948794" cy="1657700"/>
          </a:xfrm>
          <a:prstGeom prst="rect">
            <a:avLst/>
          </a:prstGeom>
          <a:noFill/>
        </p:spPr>
      </p:pic>
      <p:pic>
        <p:nvPicPr>
          <p:cNvPr id="6147" name="Picture 3" descr="G:\2016_KBF\PPT\양상훈 줌치 - 복사본.png"/>
          <p:cNvPicPr>
            <a:picLocks noChangeAspect="1" noChangeArrowheads="1"/>
          </p:cNvPicPr>
          <p:nvPr/>
        </p:nvPicPr>
        <p:blipFill>
          <a:blip r:embed="rId4" cstate="print"/>
          <a:srcRect/>
          <a:stretch>
            <a:fillRect/>
          </a:stretch>
        </p:blipFill>
        <p:spPr bwMode="auto">
          <a:xfrm>
            <a:off x="1115615" y="1928469"/>
            <a:ext cx="2302211" cy="4092819"/>
          </a:xfrm>
          <a:prstGeom prst="rect">
            <a:avLst/>
          </a:prstGeom>
          <a:noFill/>
        </p:spPr>
      </p:pic>
      <p:pic>
        <p:nvPicPr>
          <p:cNvPr id="6148" name="Picture 4" descr="G:\2016_KBF\PPT\1양상훈 줌치.png"/>
          <p:cNvPicPr>
            <a:picLocks noChangeAspect="1" noChangeArrowheads="1"/>
          </p:cNvPicPr>
          <p:nvPr/>
        </p:nvPicPr>
        <p:blipFill>
          <a:blip r:embed="rId5" cstate="print"/>
          <a:srcRect/>
          <a:stretch>
            <a:fillRect/>
          </a:stretch>
        </p:blipFill>
        <p:spPr bwMode="auto">
          <a:xfrm>
            <a:off x="3417826" y="4563963"/>
            <a:ext cx="2590800" cy="1457325"/>
          </a:xfrm>
          <a:prstGeom prst="rect">
            <a:avLst/>
          </a:prstGeom>
          <a:noFill/>
        </p:spPr>
      </p:pic>
      <p:sp>
        <p:nvSpPr>
          <p:cNvPr id="14" name="직사각형 13"/>
          <p:cNvSpPr/>
          <p:nvPr/>
        </p:nvSpPr>
        <p:spPr bwMode="auto">
          <a:xfrm>
            <a:off x="3407057" y="1900378"/>
            <a:ext cx="182066" cy="43448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73351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2016_KBF\PPT\워크샵_서원주_보자기장신구만들기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716797"/>
            <a:ext cx="2544275" cy="1697704"/>
          </a:xfrm>
          <a:prstGeom prst="rect">
            <a:avLst/>
          </a:prstGeom>
          <a:noFill/>
          <a:extLst>
            <a:ext uri="{909E8E84-426E-40dd-AFC4-6F175D3DCCD1}">
              <a14:hiddenFill xmlns:a14="http://schemas.microsoft.com/office/drawing/2010/main">
                <a:solidFill>
                  <a:srgbClr val="FFFFFF"/>
                </a:solidFill>
              </a14:hiddenFill>
            </a:ext>
          </a:extLst>
        </p:spPr>
      </p:pic>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Text Box 12"/>
          <p:cNvSpPr txBox="1">
            <a:spLocks noChangeArrowheads="1"/>
          </p:cNvSpPr>
          <p:nvPr/>
        </p:nvSpPr>
        <p:spPr bwMode="auto">
          <a:xfrm>
            <a:off x="251520" y="1194430"/>
            <a:ext cx="7859216" cy="1164614"/>
          </a:xfrm>
          <a:prstGeom prst="rect">
            <a:avLst/>
          </a:prstGeom>
          <a:noFill/>
          <a:ln w="9525">
            <a:noFill/>
            <a:miter lim="800000"/>
            <a:headEnd/>
            <a:tailEnd/>
          </a:ln>
        </p:spPr>
        <p:txBody>
          <a:bodyPr wrap="square">
            <a:spAutoFit/>
          </a:bodyPr>
          <a:lstStyle/>
          <a:p>
            <a:pPr algn="r">
              <a:lnSpc>
                <a:spcPct val="150000"/>
              </a:lnSpc>
              <a:spcBef>
                <a:spcPct val="50000"/>
              </a:spcBef>
            </a:pPr>
            <a:r>
              <a:rPr lang="en-US" altLang="ko-KR" sz="1600" b="1" dirty="0">
                <a:solidFill>
                  <a:schemeClr val="tx1">
                    <a:lumMod val="65000"/>
                    <a:lumOff val="35000"/>
                  </a:schemeClr>
                </a:solidFill>
                <a:latin typeface="맑은 고딕" pitchFamily="50" charset="-127"/>
                <a:ea typeface="맑은 고딕" pitchFamily="50" charset="-127"/>
              </a:rPr>
              <a:t>5. Making</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Bojagi Ornament</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_Bojagi Cuffs &amp; Mini Sculptural Bojagi</a:t>
            </a:r>
          </a:p>
          <a:p>
            <a:pPr algn="r">
              <a:lnSpc>
                <a:spcPct val="150000"/>
              </a:lnSpc>
              <a:spcBef>
                <a:spcPct val="50000"/>
              </a:spcBef>
            </a:pP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Wonju</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err="1">
                <a:solidFill>
                  <a:schemeClr val="tx1">
                    <a:lumMod val="65000"/>
                    <a:lumOff val="35000"/>
                  </a:schemeClr>
                </a:solidFill>
                <a:latin typeface="맑은 고딕" pitchFamily="50" charset="-127"/>
                <a:ea typeface="맑은 고딕" pitchFamily="50" charset="-127"/>
              </a:rPr>
              <a:t>Seo</a:t>
            </a:r>
            <a:r>
              <a:rPr lang="en-US" altLang="ko-KR" b="1" dirty="0">
                <a:solidFill>
                  <a:schemeClr val="tx1">
                    <a:lumMod val="65000"/>
                    <a:lumOff val="35000"/>
                  </a:schemeClr>
                </a:solidFill>
                <a:latin typeface="맑은 고딕" pitchFamily="50" charset="-127"/>
                <a:ea typeface="맑은 고딕" pitchFamily="50" charset="-127"/>
              </a:rPr>
              <a:t>, Bojagi Artist New Jersey, US </a:t>
            </a:r>
          </a:p>
          <a:p>
            <a:pPr algn="r">
              <a:lnSpc>
                <a:spcPct val="150000"/>
              </a:lnSpc>
              <a:spcBef>
                <a:spcPct val="50000"/>
              </a:spcBef>
            </a:pPr>
            <a:r>
              <a:rPr lang="en-US" altLang="ko-KR" b="1" dirty="0">
                <a:solidFill>
                  <a:schemeClr val="tx1">
                    <a:lumMod val="65000"/>
                    <a:lumOff val="35000"/>
                  </a:schemeClr>
                </a:solidFill>
                <a:latin typeface="맑은 고딕" pitchFamily="50" charset="-127"/>
                <a:ea typeface="맑은 고딕" pitchFamily="50" charset="-127"/>
              </a:rPr>
              <a:t>Happyday200211@yahoo.com)</a:t>
            </a:r>
            <a:endParaRPr lang="en-US" altLang="ko-KR" sz="1400" b="1" dirty="0">
              <a:solidFill>
                <a:schemeClr val="tx1">
                  <a:lumMod val="65000"/>
                  <a:lumOff val="35000"/>
                </a:schemeClr>
              </a:solidFill>
              <a:latin typeface="맑은 고딕" pitchFamily="50" charset="-127"/>
              <a:ea typeface="맑은 고딕" pitchFamily="50" charset="-127"/>
            </a:endParaRPr>
          </a:p>
        </p:txBody>
      </p:sp>
      <p:sp>
        <p:nvSpPr>
          <p:cNvPr id="3" name="TextBox 2"/>
          <p:cNvSpPr txBox="1"/>
          <p:nvPr/>
        </p:nvSpPr>
        <p:spPr>
          <a:xfrm>
            <a:off x="3401869" y="2236224"/>
            <a:ext cx="4878543" cy="2090957"/>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Using Korean traditional silk fabrics, threads, and various materials, you can learn Korean traditional hand sewing by making various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structures that can be used as cuffs, brooches, ornaments, or decoration.</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Participants can apply a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pattern by creating their own unique and colorful design. </a:t>
            </a:r>
          </a:p>
        </p:txBody>
      </p:sp>
      <p:pic>
        <p:nvPicPr>
          <p:cNvPr id="5123" name="Picture 3" descr="E:\2016_KBF\PPT\--서원주.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880828"/>
            <a:ext cx="2160239" cy="29506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2016_KBF\PPT\워크샵_서원주_보자기장신구만들기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1982" y="4323491"/>
            <a:ext cx="1664114" cy="249807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2016_KBF\PPT\워크샵_서원주_보자기장신구만들기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834" y="4915885"/>
            <a:ext cx="2412026" cy="1609459"/>
          </a:xfrm>
          <a:prstGeom prst="rect">
            <a:avLst/>
          </a:prstGeom>
          <a:noFill/>
          <a:extLst>
            <a:ext uri="{909E8E84-426E-40dd-AFC4-6F175D3DCCD1}">
              <a14:hiddenFill xmlns:a14="http://schemas.microsoft.com/office/drawing/2010/main">
                <a:solidFill>
                  <a:srgbClr val="FFFFFF"/>
                </a:solidFill>
              </a14:hiddenFill>
            </a:ext>
          </a:extLst>
        </p:spPr>
      </p:pic>
      <p:sp>
        <p:nvSpPr>
          <p:cNvPr id="14" name="슬라이드 번호 개체 틀 13"/>
          <p:cNvSpPr>
            <a:spLocks noGrp="1"/>
          </p:cNvSpPr>
          <p:nvPr>
            <p:ph type="sldNum" sz="quarter" idx="12"/>
          </p:nvPr>
        </p:nvSpPr>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37</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332656"/>
            <a:ext cx="660401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12" name="Text Box 12"/>
          <p:cNvSpPr txBox="1">
            <a:spLocks noChangeArrowheads="1"/>
          </p:cNvSpPr>
          <p:nvPr/>
        </p:nvSpPr>
        <p:spPr bwMode="auto">
          <a:xfrm>
            <a:off x="863216" y="802449"/>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a:t>
            </a:r>
            <a:r>
              <a:rPr lang="en-US" altLang="ko-KR" sz="18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Location: Suwon</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err="1">
                <a:solidFill>
                  <a:schemeClr val="tx1">
                    <a:lumMod val="65000"/>
                    <a:lumOff val="35000"/>
                  </a:schemeClr>
                </a:solidFill>
                <a:latin typeface="맑은 고딕" pitchFamily="50" charset="-127"/>
                <a:ea typeface="맑은 고딕" pitchFamily="50" charset="-127"/>
              </a:rPr>
              <a:t>Haenggungjae</a:t>
            </a:r>
            <a:r>
              <a:rPr lang="en-US" altLang="ko-KR" sz="1800" b="1" dirty="0">
                <a:solidFill>
                  <a:schemeClr val="tx1">
                    <a:lumMod val="65000"/>
                    <a:lumOff val="35000"/>
                  </a:schemeClr>
                </a:solidFill>
                <a:latin typeface="맑은 고딕" pitchFamily="50" charset="-127"/>
                <a:ea typeface="맑은 고딕" pitchFamily="50" charset="-127"/>
              </a:rPr>
              <a:t>)</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3738595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3375083" cy="0"/>
          </a:xfrm>
          <a:prstGeom prst="line">
            <a:avLst/>
          </a:prstGeom>
          <a:noFill/>
          <a:ln w="25400">
            <a:solidFill>
              <a:schemeClr val="accent1">
                <a:lumMod val="25000"/>
              </a:schemeClr>
            </a:solidFill>
            <a:round/>
            <a:headEnd/>
            <a:tailEnd/>
          </a:ln>
        </p:spPr>
        <p:txBody>
          <a:bodyPr/>
          <a:lstStyle/>
          <a:p>
            <a:endParaRPr lang="ko-KR" altLang="en-US"/>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38</a:t>
            </a:fld>
            <a:endParaRPr lang="en-US" altLang="ko-KR" sz="900" dirty="0">
              <a:latin typeface="맑은 고딕" pitchFamily="50" charset="-127"/>
              <a:ea typeface="맑은 고딕" pitchFamily="50" charset="-127"/>
            </a:endParaRPr>
          </a:p>
        </p:txBody>
      </p:sp>
      <p:sp>
        <p:nvSpPr>
          <p:cNvPr id="10" name="직사각형 9"/>
          <p:cNvSpPr/>
          <p:nvPr/>
        </p:nvSpPr>
        <p:spPr bwMode="auto">
          <a:xfrm>
            <a:off x="3383868" y="4725144"/>
            <a:ext cx="504056" cy="1800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sp>
        <p:nvSpPr>
          <p:cNvPr id="12" name="Text Box 12"/>
          <p:cNvSpPr txBox="1">
            <a:spLocks noChangeArrowheads="1"/>
          </p:cNvSpPr>
          <p:nvPr/>
        </p:nvSpPr>
        <p:spPr bwMode="auto">
          <a:xfrm>
            <a:off x="611188" y="332656"/>
            <a:ext cx="696120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2016 KBF - </a:t>
            </a:r>
            <a:r>
              <a:rPr lang="en-US" altLang="ko-KR" sz="1000" b="1" dirty="0">
                <a:solidFill>
                  <a:schemeClr val="tx1">
                    <a:lumMod val="65000"/>
                    <a:lumOff val="35000"/>
                  </a:schemeClr>
                </a:solidFill>
                <a:latin typeface="맑은 고딕" pitchFamily="50" charset="-127"/>
                <a:ea typeface="맑은 고딕" pitchFamily="50" charset="-127"/>
              </a:rPr>
              <a:t>Suwon </a:t>
            </a:r>
            <a:r>
              <a:rPr lang="en-US" altLang="ko-KR" sz="1000" b="1" dirty="0" err="1">
                <a:solidFill>
                  <a:schemeClr val="tx1">
                    <a:lumMod val="65000"/>
                    <a:lumOff val="35000"/>
                  </a:schemeClr>
                </a:solidFill>
                <a:latin typeface="맑은 고딕" pitchFamily="50" charset="-127"/>
                <a:ea typeface="맑은 고딕" pitchFamily="50" charset="-127"/>
              </a:rPr>
              <a:t>IPark</a:t>
            </a:r>
            <a:r>
              <a:rPr lang="en-US" altLang="ko-KR" sz="1000" b="1" dirty="0">
                <a:solidFill>
                  <a:schemeClr val="tx1">
                    <a:lumMod val="65000"/>
                    <a:lumOff val="35000"/>
                  </a:schemeClr>
                </a:solidFill>
                <a:latin typeface="맑은 고딕" pitchFamily="50" charset="-127"/>
                <a:ea typeface="맑은 고딕" pitchFamily="50" charset="-127"/>
              </a:rPr>
              <a:t> Museum of Art and</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Five Galleries</a:t>
            </a:r>
          </a:p>
        </p:txBody>
      </p:sp>
      <p:sp>
        <p:nvSpPr>
          <p:cNvPr id="18" name="Text Box 12"/>
          <p:cNvSpPr txBox="1">
            <a:spLocks noChangeArrowheads="1"/>
          </p:cNvSpPr>
          <p:nvPr/>
        </p:nvSpPr>
        <p:spPr bwMode="auto">
          <a:xfrm>
            <a:off x="755204" y="791416"/>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Program Guide Leaflet</a:t>
            </a:r>
          </a:p>
        </p:txBody>
      </p:sp>
      <p:sp>
        <p:nvSpPr>
          <p:cNvPr id="20" name="직사각형 19"/>
          <p:cNvSpPr/>
          <p:nvPr/>
        </p:nvSpPr>
        <p:spPr bwMode="auto">
          <a:xfrm>
            <a:off x="2951820" y="4995174"/>
            <a:ext cx="594066" cy="1800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pic>
        <p:nvPicPr>
          <p:cNvPr id="13314" name="Picture 2" descr="C:\Users\sohwa\Desktop\KBF 2016 leaf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940" y="928670"/>
            <a:ext cx="4002957" cy="5661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8933557"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a:t>
            </a:r>
            <a:r>
              <a:rPr lang="en-US" altLang="ko-KR" sz="2000" b="1" dirty="0">
                <a:solidFill>
                  <a:schemeClr val="tx1">
                    <a:lumMod val="65000"/>
                    <a:lumOff val="35000"/>
                  </a:schemeClr>
                </a:solidFill>
                <a:latin typeface="맑은 고딕" pitchFamily="50" charset="-127"/>
                <a:ea typeface="맑은 고딕" pitchFamily="50" charset="-127"/>
              </a:rPr>
              <a:t>Linked Events After 2016 KBF-</a:t>
            </a:r>
            <a:r>
              <a:rPr lang="en-US" altLang="ko-KR" sz="18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2017 &lt;Hands of Korea&gt; Bojagi Exhibition</a:t>
            </a:r>
          </a:p>
        </p:txBody>
      </p:sp>
      <p:sp>
        <p:nvSpPr>
          <p:cNvPr id="12" name="TextBox 11"/>
          <p:cNvSpPr txBox="1"/>
          <p:nvPr/>
        </p:nvSpPr>
        <p:spPr>
          <a:xfrm>
            <a:off x="4433385" y="1643050"/>
            <a:ext cx="4171063" cy="2746906"/>
          </a:xfrm>
          <a:prstGeom prst="rect">
            <a:avLst/>
          </a:prstGeom>
          <a:noFill/>
        </p:spPr>
        <p:txBody>
          <a:bodyPr wrap="square" rtlCol="0">
            <a:spAutoFit/>
          </a:bodyPr>
          <a:lstStyle/>
          <a:p>
            <a:pPr>
              <a:lnSpc>
                <a:spcPct val="200000"/>
              </a:lnSpc>
            </a:pPr>
            <a:r>
              <a:rPr lang="en-US" altLang="ko-KR" sz="1100" b="1" dirty="0">
                <a:latin typeface="맑은 고딕" pitchFamily="50" charset="-127"/>
                <a:ea typeface="맑은 고딕" pitchFamily="50" charset="-127"/>
              </a:rPr>
              <a:t>Date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2017</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09.14(Thu) – 09.17(Sun)</a:t>
            </a:r>
          </a:p>
          <a:p>
            <a:pPr>
              <a:lnSpc>
                <a:spcPct val="200000"/>
              </a:lnSpc>
            </a:pPr>
            <a:r>
              <a:rPr lang="en-US" altLang="ko-KR" sz="1100" b="1" dirty="0">
                <a:latin typeface="맑은 고딕" pitchFamily="50" charset="-127"/>
                <a:ea typeface="맑은 고딕" pitchFamily="50" charset="-127"/>
              </a:rPr>
              <a:t>Location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Sainte Marie Aux Mines, France</a:t>
            </a:r>
          </a:p>
          <a:p>
            <a:pPr lvl="0"/>
            <a:r>
              <a:rPr lang="en-US" altLang="ko-KR" sz="1100" b="1" dirty="0">
                <a:latin typeface="맑은 고딕" pitchFamily="50" charset="-127"/>
                <a:ea typeface="맑은 고딕" pitchFamily="50" charset="-127"/>
              </a:rPr>
              <a:t>Contents</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The International Europe Patchwork Competition, which started in 1995 and largest in Europe (more than 30,000 spectators from 50 countries), holds quilting exhibitions, workshops, lectures, designer corners with fashion shows, various subsidiary materials related to quilt production, various education, and exhibition programs. </a:t>
            </a:r>
          </a:p>
          <a:p>
            <a:pPr>
              <a:lnSpc>
                <a:spcPct val="200000"/>
              </a:lnSpc>
            </a:pPr>
            <a:r>
              <a:rPr lang="en-US" altLang="ko-KR" sz="1100" b="1" dirty="0">
                <a:latin typeface="맑은 고딕" pitchFamily="50" charset="-127"/>
                <a:ea typeface="맑은 고딕" pitchFamily="50" charset="-127"/>
              </a:rPr>
              <a:t>Host</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KOREA BOJAGI FORUM</a:t>
            </a:r>
          </a:p>
          <a:p>
            <a:pPr>
              <a:lnSpc>
                <a:spcPct val="200000"/>
              </a:lnSpc>
            </a:pPr>
            <a:r>
              <a:rPr lang="en-US" altLang="ko-KR" sz="1100" b="1" dirty="0">
                <a:latin typeface="맑은 고딕" pitchFamily="50" charset="-127"/>
                <a:ea typeface="맑은 고딕" pitchFamily="50" charset="-127"/>
              </a:rPr>
              <a:t>Sponsorship</a:t>
            </a:r>
            <a:r>
              <a:rPr lang="ko-KR" altLang="en-US"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Arts Council Korea(Support Business)</a:t>
            </a:r>
          </a:p>
          <a:p>
            <a:pPr>
              <a:lnSpc>
                <a:spcPct val="200000"/>
              </a:lnSpc>
            </a:pPr>
            <a:endParaRPr lang="ko-KR" altLang="en-US" sz="1100" dirty="0">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39</a:t>
            </a:fld>
            <a:endParaRPr lang="en-US" altLang="ko-KR" sz="900" dirty="0"/>
          </a:p>
        </p:txBody>
      </p:sp>
      <p:sp>
        <p:nvSpPr>
          <p:cNvPr id="9" name="Text Box 12"/>
          <p:cNvSpPr txBox="1">
            <a:spLocks noChangeArrowheads="1"/>
          </p:cNvSpPr>
          <p:nvPr/>
        </p:nvSpPr>
        <p:spPr bwMode="auto">
          <a:xfrm>
            <a:off x="755204" y="863424"/>
            <a:ext cx="7849244" cy="784830"/>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Overview</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 EPM(European Patchwork Meeting) France</a:t>
            </a:r>
          </a:p>
          <a:p>
            <a:pPr>
              <a:spcBef>
                <a:spcPct val="50000"/>
              </a:spcBef>
            </a:pP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10" name="TextBox 9"/>
          <p:cNvSpPr txBox="1"/>
          <p:nvPr/>
        </p:nvSpPr>
        <p:spPr>
          <a:xfrm>
            <a:off x="4391980" y="6309320"/>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Project</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supported</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by</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the</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Arts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Council</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Korea.</a:t>
            </a:r>
            <a:endParaRPr lang="ko-KR" altLang="en-US" sz="800" dirty="0">
              <a:latin typeface="맑은 고딕" pitchFamily="50" charset="-127"/>
              <a:ea typeface="맑은 고딕" pitchFamily="50" charset="-127"/>
            </a:endParaRPr>
          </a:p>
        </p:txBody>
      </p:sp>
      <p:pic>
        <p:nvPicPr>
          <p:cNvPr id="11" name="그림 10" descr="2017 handsofkorea.jpg"/>
          <p:cNvPicPr>
            <a:picLocks noChangeAspect="1"/>
          </p:cNvPicPr>
          <p:nvPr/>
        </p:nvPicPr>
        <p:blipFill>
          <a:blip r:embed="rId3" cstate="print"/>
          <a:srcRect/>
          <a:stretch>
            <a:fillRect/>
          </a:stretch>
        </p:blipFill>
        <p:spPr>
          <a:xfrm>
            <a:off x="857224" y="1500174"/>
            <a:ext cx="3507022" cy="4885496"/>
          </a:xfrm>
          <a:prstGeom prst="rect">
            <a:avLst/>
          </a:prstGeom>
        </p:spPr>
      </p:pic>
      <p:pic>
        <p:nvPicPr>
          <p:cNvPr id="13" name="Picture 3" descr="C:\Users\user\Desktop\수지\2018 KBF\카탈로그\카탈로그후원처\06-01_국영문시그니처(응용형).jpg"/>
          <p:cNvPicPr>
            <a:picLocks noChangeAspect="1" noChangeArrowheads="1"/>
          </p:cNvPicPr>
          <p:nvPr/>
        </p:nvPicPr>
        <p:blipFill>
          <a:blip r:embed="rId4" cstate="print"/>
          <a:srcRect/>
          <a:stretch>
            <a:fillRect/>
          </a:stretch>
        </p:blipFill>
        <p:spPr bwMode="auto">
          <a:xfrm>
            <a:off x="7256429" y="5706988"/>
            <a:ext cx="1023571" cy="602332"/>
          </a:xfrm>
          <a:prstGeom prst="rect">
            <a:avLst/>
          </a:prstGeom>
          <a:noFill/>
        </p:spPr>
      </p:pic>
      <p:pic>
        <p:nvPicPr>
          <p:cNvPr id="4098" name="Picture 2" descr="C:\Users\user\Desktop\옆면.jpg"/>
          <p:cNvPicPr>
            <a:picLocks noChangeAspect="1" noChangeArrowheads="1"/>
          </p:cNvPicPr>
          <p:nvPr/>
        </p:nvPicPr>
        <p:blipFill>
          <a:blip r:embed="rId5" cstate="print"/>
          <a:srcRect l="30116"/>
          <a:stretch>
            <a:fillRect/>
          </a:stretch>
        </p:blipFill>
        <p:spPr bwMode="auto">
          <a:xfrm>
            <a:off x="666790" y="1500470"/>
            <a:ext cx="176828" cy="48852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9" name="직사각형 5"/>
          <p:cNvSpPr>
            <a:spLocks noChangeArrowheads="1"/>
          </p:cNvSpPr>
          <p:nvPr/>
        </p:nvSpPr>
        <p:spPr bwMode="auto">
          <a:xfrm>
            <a:off x="512097" y="5097087"/>
            <a:ext cx="2988333" cy="1615827"/>
          </a:xfrm>
          <a:prstGeom prst="rect">
            <a:avLst/>
          </a:prstGeom>
          <a:noFill/>
          <a:ln w="9525">
            <a:noFill/>
            <a:miter lim="800000"/>
            <a:headEnd/>
            <a:tailEnd/>
          </a:ln>
        </p:spPr>
        <p:txBody>
          <a:bodyPr wrap="square">
            <a:spAutoFit/>
          </a:bodyPr>
          <a:lstStyle/>
          <a:p>
            <a:r>
              <a:rPr lang="ko-KR" altLang="en-US" sz="900" dirty="0">
                <a:latin typeface="맑은 고딕" pitchFamily="50" charset="-127"/>
                <a:ea typeface="맑은 고딕" pitchFamily="50" charset="-127"/>
              </a:rPr>
              <a:t>ⓒ 이정희</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Chunghie</a:t>
            </a:r>
            <a:r>
              <a:rPr lang="en-US" altLang="ko-KR" sz="900" dirty="0">
                <a:latin typeface="맑은 고딕" pitchFamily="50" charset="-127"/>
                <a:ea typeface="맑은 고딕" pitchFamily="50" charset="-127"/>
              </a:rPr>
              <a:t> Lee) </a:t>
            </a:r>
            <a:r>
              <a:rPr lang="ko-KR" altLang="en-US" sz="900" dirty="0">
                <a:latin typeface="맑은 고딕" pitchFamily="50" charset="-127"/>
                <a:ea typeface="맑은 고딕" pitchFamily="50" charset="-127"/>
              </a:rPr>
              <a:t>李貞姬</a:t>
            </a:r>
            <a:endParaRPr lang="en-US" altLang="ko-KR" sz="900" dirty="0">
              <a:latin typeface="맑은 고딕" pitchFamily="50" charset="-127"/>
              <a:ea typeface="맑은 고딕" pitchFamily="50" charset="-127"/>
            </a:endParaRPr>
          </a:p>
          <a:p>
            <a:pPr algn="ctr"/>
            <a:endParaRPr lang="en-US" altLang="ko-KR" sz="900" dirty="0">
              <a:latin typeface="맑은 고딕" pitchFamily="50" charset="-127"/>
              <a:ea typeface="맑은 고딕" pitchFamily="50" charset="-127"/>
            </a:endParaRPr>
          </a:p>
          <a:p>
            <a:r>
              <a:rPr lang="en-US" altLang="ko-KR" sz="900" dirty="0" err="1" smtClean="0">
                <a:latin typeface="맑은 고딕" pitchFamily="50" charset="-127"/>
                <a:ea typeface="맑은 고딕" pitchFamily="50" charset="-127"/>
              </a:rPr>
              <a:t>Seudaemun</a:t>
            </a:r>
            <a:r>
              <a:rPr lang="en-US" altLang="ko-KR" sz="900" dirty="0" smtClean="0">
                <a:latin typeface="맑은 고딕" pitchFamily="50" charset="-127"/>
                <a:ea typeface="맑은 고딕" pitchFamily="50" charset="-127"/>
              </a:rPr>
              <a:t> </a:t>
            </a:r>
            <a:r>
              <a:rPr lang="en-US" altLang="ko-KR" sz="900" dirty="0" err="1" smtClean="0">
                <a:latin typeface="맑은 고딕" pitchFamily="50" charset="-127"/>
                <a:ea typeface="맑은 고딕" pitchFamily="50" charset="-127"/>
              </a:rPr>
              <a:t>gu</a:t>
            </a:r>
            <a:r>
              <a:rPr lang="en-US" altLang="ko-KR" sz="900" dirty="0" smtClean="0">
                <a:latin typeface="맑은 고딕" pitchFamily="50" charset="-127"/>
                <a:ea typeface="맑은 고딕" pitchFamily="50" charset="-127"/>
              </a:rPr>
              <a:t>, </a:t>
            </a:r>
            <a:r>
              <a:rPr lang="en-US" altLang="ko-KR" sz="900" dirty="0" err="1" smtClean="0">
                <a:latin typeface="맑은 고딕" pitchFamily="50" charset="-127"/>
                <a:ea typeface="맑은 고딕" pitchFamily="50" charset="-127"/>
              </a:rPr>
              <a:t>Donggyo</a:t>
            </a:r>
            <a:r>
              <a:rPr lang="en-US" altLang="ko-KR" sz="900" dirty="0" smtClean="0">
                <a:latin typeface="맑은 고딕" pitchFamily="50" charset="-127"/>
                <a:ea typeface="맑은 고딕" pitchFamily="50" charset="-127"/>
              </a:rPr>
              <a:t> </a:t>
            </a:r>
            <a:r>
              <a:rPr lang="en-US" altLang="ko-KR" sz="900" dirty="0" err="1" smtClean="0">
                <a:latin typeface="맑은 고딕" pitchFamily="50" charset="-127"/>
                <a:ea typeface="맑은 고딕" pitchFamily="50" charset="-127"/>
              </a:rPr>
              <a:t>ro</a:t>
            </a:r>
            <a:r>
              <a:rPr lang="en-US" altLang="ko-KR" sz="900" dirty="0" smtClean="0">
                <a:latin typeface="맑은 고딕" pitchFamily="50" charset="-127"/>
                <a:ea typeface="맑은 고딕" pitchFamily="50" charset="-127"/>
              </a:rPr>
              <a:t>, 291, </a:t>
            </a:r>
            <a:r>
              <a:rPr lang="en-US" altLang="ko-KR" sz="900" dirty="0" err="1" smtClean="0">
                <a:latin typeface="맑은 고딕" pitchFamily="50" charset="-127"/>
                <a:ea typeface="맑은 고딕" pitchFamily="50" charset="-127"/>
              </a:rPr>
              <a:t>Imgwang</a:t>
            </a:r>
            <a:r>
              <a:rPr lang="en-US" altLang="ko-KR" sz="900" dirty="0" smtClean="0">
                <a:latin typeface="맑은 고딕" pitchFamily="50" charset="-127"/>
                <a:ea typeface="맑은 고딕" pitchFamily="50" charset="-127"/>
              </a:rPr>
              <a:t> apartment,</a:t>
            </a:r>
            <a:r>
              <a:rPr lang="ko-KR" altLang="en-US" sz="900" dirty="0" smtClean="0">
                <a:latin typeface="맑은 고딕" pitchFamily="50" charset="-127"/>
                <a:ea typeface="맑은 고딕" pitchFamily="50" charset="-127"/>
              </a:rPr>
              <a:t> </a:t>
            </a:r>
            <a:r>
              <a:rPr lang="en-US" altLang="ko-KR" sz="900" dirty="0" smtClean="0">
                <a:latin typeface="맑은 고딕" pitchFamily="50" charset="-127"/>
                <a:ea typeface="맑은 고딕" pitchFamily="50" charset="-127"/>
              </a:rPr>
              <a:t>101-</a:t>
            </a:r>
            <a:r>
              <a:rPr lang="ko-KR" altLang="en-US" sz="900" dirty="0" smtClean="0">
                <a:latin typeface="맑은 고딕" pitchFamily="50" charset="-127"/>
                <a:ea typeface="맑은 고딕" pitchFamily="50" charset="-127"/>
              </a:rPr>
              <a:t> </a:t>
            </a:r>
            <a:r>
              <a:rPr lang="en-US" altLang="ko-KR" sz="900" dirty="0" smtClean="0">
                <a:latin typeface="맑은 고딕" pitchFamily="50" charset="-127"/>
                <a:ea typeface="맑은 고딕" pitchFamily="50" charset="-127"/>
              </a:rPr>
              <a:t>901 Seoul, Korea</a:t>
            </a:r>
            <a:r>
              <a:rPr lang="ko-KR" altLang="en-US" sz="900" dirty="0" smtClean="0">
                <a:latin typeface="맑은 고딕" pitchFamily="50" charset="-127"/>
                <a:ea typeface="맑은 고딕" pitchFamily="50" charset="-127"/>
              </a:rPr>
              <a:t> </a:t>
            </a:r>
            <a:endParaRPr lang="en-US" altLang="ko-KR" sz="900" dirty="0">
              <a:latin typeface="맑은 고딕" pitchFamily="50" charset="-127"/>
              <a:ea typeface="맑은 고딕" pitchFamily="50" charset="-127"/>
            </a:endParaRPr>
          </a:p>
          <a:p>
            <a:r>
              <a:rPr lang="en-US" altLang="ko-KR" sz="900" dirty="0">
                <a:latin typeface="맑은 고딕" pitchFamily="50" charset="-127"/>
                <a:ea typeface="맑은 고딕" pitchFamily="50" charset="-127"/>
              </a:rPr>
              <a:t>+82 (0)2-2602-6959   010-4333-6959 </a:t>
            </a:r>
          </a:p>
          <a:p>
            <a:r>
              <a:rPr lang="en-US" altLang="ko-KR" sz="900" dirty="0">
                <a:latin typeface="맑은 고딕" pitchFamily="50" charset="-127"/>
                <a:ea typeface="맑은 고딕" pitchFamily="50" charset="-127"/>
                <a:hlinkClick r:id="rId3"/>
              </a:rPr>
              <a:t>chunghielee.kbf@gmail.com</a:t>
            </a:r>
            <a:endParaRPr lang="en-US" altLang="ko-KR" sz="900" dirty="0">
              <a:latin typeface="맑은 고딕" pitchFamily="50" charset="-127"/>
              <a:ea typeface="맑은 고딕" pitchFamily="50" charset="-127"/>
            </a:endParaRPr>
          </a:p>
          <a:p>
            <a:r>
              <a:rPr lang="en-US" altLang="ko-KR" sz="900" dirty="0">
                <a:latin typeface="맑은 고딕" pitchFamily="50" charset="-127"/>
                <a:ea typeface="맑은 고딕" pitchFamily="50" charset="-127"/>
                <a:hlinkClick r:id="rId4"/>
              </a:rPr>
              <a:t>https://www.facebook.com/chunghie.lee.3</a:t>
            </a:r>
            <a:endParaRPr lang="en-US" altLang="ko-KR" sz="900" dirty="0">
              <a:latin typeface="맑은 고딕" pitchFamily="50" charset="-127"/>
              <a:ea typeface="맑은 고딕" pitchFamily="50" charset="-127"/>
            </a:endParaRPr>
          </a:p>
          <a:p>
            <a:r>
              <a:rPr lang="en-US" altLang="ko-KR" sz="900" dirty="0">
                <a:latin typeface="맑은 고딕" pitchFamily="50" charset="-127"/>
                <a:ea typeface="맑은 고딕" pitchFamily="50" charset="-127"/>
                <a:hlinkClick r:id="rId5"/>
              </a:rPr>
              <a:t>https://www.facebook.com/beyondbojagi/</a:t>
            </a:r>
            <a:endParaRPr lang="en-US" altLang="ko-KR" sz="900" dirty="0">
              <a:latin typeface="맑은 고딕" pitchFamily="50" charset="-127"/>
              <a:ea typeface="맑은 고딕" pitchFamily="50" charset="-127"/>
            </a:endParaRPr>
          </a:p>
          <a:p>
            <a:r>
              <a:rPr lang="en-US" altLang="ko-KR" sz="900" dirty="0">
                <a:latin typeface="맑은 고딕" pitchFamily="50" charset="-127"/>
                <a:ea typeface="맑은 고딕" pitchFamily="50" charset="-127"/>
              </a:rPr>
              <a:t>P.O. Box # 1033, Providence, RI 02901, U.S.A., </a:t>
            </a:r>
          </a:p>
          <a:p>
            <a:r>
              <a:rPr lang="en-US" altLang="ko-KR" sz="900" dirty="0" err="1">
                <a:latin typeface="맑은 고딕" pitchFamily="50" charset="-127"/>
                <a:ea typeface="맑은 고딕" pitchFamily="50" charset="-127"/>
              </a:rPr>
              <a:t>Cel</a:t>
            </a:r>
            <a:r>
              <a:rPr lang="en-US" altLang="ko-KR" sz="900" dirty="0">
                <a:latin typeface="맑은 고딕" pitchFamily="50" charset="-127"/>
                <a:ea typeface="맑은 고딕" pitchFamily="50" charset="-127"/>
              </a:rPr>
              <a:t>: +1-703-209-9585</a:t>
            </a:r>
          </a:p>
          <a:p>
            <a:endParaRPr lang="ko-KR" altLang="en-US" sz="900" dirty="0">
              <a:latin typeface="맑은 고딕" pitchFamily="50" charset="-127"/>
              <a:ea typeface="맑은 고딕" pitchFamily="50" charset="-127"/>
            </a:endParaRPr>
          </a:p>
        </p:txBody>
      </p:sp>
      <p:pic>
        <p:nvPicPr>
          <p:cNvPr id="12" name="그림 11" descr="chunghie lee.JPG"/>
          <p:cNvPicPr>
            <a:picLocks noChangeAspect="1"/>
          </p:cNvPicPr>
          <p:nvPr/>
        </p:nvPicPr>
        <p:blipFill>
          <a:blip r:embed="rId6" cstate="print"/>
          <a:stretch>
            <a:fillRect/>
          </a:stretch>
        </p:blipFill>
        <p:spPr>
          <a:xfrm>
            <a:off x="611189" y="1604798"/>
            <a:ext cx="2529281" cy="3372374"/>
          </a:xfrm>
          <a:prstGeom prst="rect">
            <a:avLst/>
          </a:prstGeom>
        </p:spPr>
      </p:pic>
      <p:sp>
        <p:nvSpPr>
          <p:cNvPr id="14" name="Text Box 12"/>
          <p:cNvSpPr txBox="1">
            <a:spLocks noChangeArrowheads="1"/>
          </p:cNvSpPr>
          <p:nvPr/>
        </p:nvSpPr>
        <p:spPr bwMode="auto">
          <a:xfrm>
            <a:off x="755204" y="94472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General Planner</a:t>
            </a:r>
            <a:endParaRPr lang="en-US" altLang="ko-KR" sz="800" b="1" dirty="0">
              <a:solidFill>
                <a:schemeClr val="tx1">
                  <a:lumMod val="65000"/>
                  <a:lumOff val="35000"/>
                </a:schemeClr>
              </a:solidFill>
              <a:latin typeface="맑은 고딕" pitchFamily="50" charset="-127"/>
              <a:ea typeface="맑은 고딕" pitchFamily="50" charset="-127"/>
            </a:endParaRPr>
          </a:p>
        </p:txBody>
      </p:sp>
      <p:sp>
        <p:nvSpPr>
          <p:cNvPr id="16" name="TextBox 15"/>
          <p:cNvSpPr txBox="1"/>
          <p:nvPr/>
        </p:nvSpPr>
        <p:spPr>
          <a:xfrm>
            <a:off x="3311860" y="837481"/>
            <a:ext cx="5292588" cy="6247864"/>
          </a:xfrm>
          <a:prstGeom prst="rect">
            <a:avLst/>
          </a:prstGeom>
          <a:noFill/>
        </p:spPr>
        <p:txBody>
          <a:bodyPr wrap="square" rtlCol="0">
            <a:spAutoFit/>
          </a:bodyPr>
          <a:lstStyle/>
          <a:p>
            <a:r>
              <a:rPr lang="en-US" altLang="ko-KR" sz="1000" dirty="0">
                <a:latin typeface="맑은 고딕" pitchFamily="50" charset="-127"/>
                <a:ea typeface="맑은 고딕" pitchFamily="50" charset="-127"/>
              </a:rPr>
              <a:t>International Exhibition Planner</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(France EPM Korea</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guest-country of honor</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and others), Textile Artist, International Lecturer </a:t>
            </a:r>
          </a:p>
          <a:p>
            <a:endParaRPr lang="en-US" altLang="ko-KR" sz="1000" b="1" dirty="0">
              <a:latin typeface="맑은 고딕" pitchFamily="50" charset="-127"/>
              <a:ea typeface="맑은 고딕" pitchFamily="50" charset="-127"/>
            </a:endParaRPr>
          </a:p>
          <a:p>
            <a:r>
              <a:rPr lang="en-US" altLang="ko-KR" sz="1000" b="1" dirty="0">
                <a:latin typeface="맑은 고딕" pitchFamily="50" charset="-127"/>
                <a:ea typeface="맑은 고딕" pitchFamily="50" charset="-127"/>
              </a:rPr>
              <a:t>[Education]  </a:t>
            </a:r>
            <a:r>
              <a:rPr lang="en-US" altLang="ko-KR" sz="1000" dirty="0">
                <a:latin typeface="맑은 고딕" pitchFamily="50" charset="-127"/>
                <a:ea typeface="맑은 고딕" pitchFamily="50" charset="-127"/>
              </a:rPr>
              <a:t>Graduated from </a:t>
            </a:r>
            <a:r>
              <a:rPr lang="en-US" altLang="ko-KR" sz="1000" dirty="0" err="1">
                <a:latin typeface="맑은 고딕" pitchFamily="50" charset="-127"/>
                <a:ea typeface="맑은 고딕" pitchFamily="50" charset="-127"/>
              </a:rPr>
              <a:t>Hongik</a:t>
            </a:r>
            <a:r>
              <a:rPr lang="en-US" altLang="ko-KR" sz="1000" dirty="0">
                <a:latin typeface="맑은 고딕" pitchFamily="50" charset="-127"/>
                <a:ea typeface="맑은 고딕" pitchFamily="50" charset="-127"/>
              </a:rPr>
              <a:t> University and Graduate School</a:t>
            </a:r>
          </a:p>
          <a:p>
            <a:endParaRPr lang="en-US" altLang="ko-KR" sz="1000" dirty="0">
              <a:latin typeface="맑은 고딕" pitchFamily="50" charset="-127"/>
              <a:ea typeface="맑은 고딕" pitchFamily="50" charset="-127"/>
            </a:endParaRPr>
          </a:p>
          <a:p>
            <a:r>
              <a:rPr lang="en-US" altLang="ko-KR" sz="1000" b="1" dirty="0">
                <a:latin typeface="맑은 고딕" pitchFamily="50" charset="-127"/>
                <a:ea typeface="맑은 고딕" pitchFamily="50" charset="-127"/>
              </a:rPr>
              <a:t>[Career] </a:t>
            </a:r>
            <a:r>
              <a:rPr lang="en-US" altLang="ko-KR" sz="1000" dirty="0">
                <a:latin typeface="맑은 고딕" pitchFamily="50" charset="-127"/>
                <a:ea typeface="맑은 고딕" pitchFamily="50" charset="-127"/>
              </a:rPr>
              <a:t>US Govt Fulbright Grant Rhode Island School of Design Exchange Professor</a:t>
            </a:r>
          </a:p>
          <a:p>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Instructor of </a:t>
            </a:r>
            <a:r>
              <a:rPr lang="en-US" altLang="ko-KR" sz="1000" dirty="0" err="1">
                <a:latin typeface="맑은 고딕" pitchFamily="50" charset="-127"/>
                <a:ea typeface="맑은 고딕" pitchFamily="50" charset="-127"/>
              </a:rPr>
              <a:t>Hongik</a:t>
            </a:r>
            <a:r>
              <a:rPr lang="en-US" altLang="ko-KR" sz="1000" dirty="0">
                <a:latin typeface="맑은 고딕" pitchFamily="50" charset="-127"/>
                <a:ea typeface="맑은 고딕" pitchFamily="50" charset="-127"/>
              </a:rPr>
              <a:t> University (1988-1998)</a:t>
            </a:r>
          </a:p>
          <a:p>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Full-Time Instructor of University of Art and Design </a:t>
            </a:r>
            <a:r>
              <a:rPr lang="ko-KR" altLang="en-US" sz="1000" dirty="0">
                <a:latin typeface="맑은 고딕" pitchFamily="50" charset="-127"/>
                <a:ea typeface="맑은 고딕" pitchFamily="50" charset="-127"/>
              </a:rPr>
              <a:t>애비택</a:t>
            </a:r>
            <a:r>
              <a:rPr lang="en-US" altLang="ko-KR" sz="1000" dirty="0">
                <a:latin typeface="맑은 고딕" pitchFamily="50" charset="-127"/>
                <a:ea typeface="맑은 고딕" pitchFamily="50" charset="-127"/>
              </a:rPr>
              <a:t>, Finland</a:t>
            </a:r>
          </a:p>
          <a:p>
            <a:r>
              <a:rPr lang="en-US" altLang="ko-KR" sz="1000" dirty="0">
                <a:latin typeface="맑은 고딕" pitchFamily="50" charset="-127"/>
                <a:ea typeface="맑은 고딕" pitchFamily="50" charset="-127"/>
              </a:rPr>
              <a:t>            1999-2017</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US Rhode Island School of Design (RISD) College of Art</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r>
              <a:rPr lang="en-US" altLang="ko-KR" sz="1000" dirty="0">
                <a:latin typeface="맑은 고딕" pitchFamily="50" charset="-127"/>
                <a:ea typeface="맑은 고딕" pitchFamily="50" charset="-127"/>
              </a:rPr>
              <a:t>            Textile Design, Painting Visiting Professor</a:t>
            </a:r>
          </a:p>
          <a:p>
            <a:r>
              <a:rPr lang="en-US" altLang="ko-KR" sz="1000" b="1" u="sng" dirty="0">
                <a:latin typeface="맑은 고딕" pitchFamily="50" charset="-127"/>
                <a:ea typeface="맑은 고딕" pitchFamily="50" charset="-127"/>
              </a:rPr>
              <a:t>Adviser</a:t>
            </a:r>
            <a:r>
              <a:rPr lang="en-US" altLang="ko-KR" sz="1000" dirty="0">
                <a:latin typeface="맑은 고딕" pitchFamily="50" charset="-127"/>
                <a:ea typeface="맑은 고딕" pitchFamily="50" charset="-127"/>
              </a:rPr>
              <a:t> </a:t>
            </a:r>
          </a:p>
          <a:p>
            <a:r>
              <a:rPr lang="en-US" altLang="ko-KR" sz="1000" dirty="0">
                <a:latin typeface="맑은 고딕" pitchFamily="50" charset="-127"/>
                <a:ea typeface="맑은 고딕" pitchFamily="50" charset="-127"/>
              </a:rPr>
              <a:t>Korean Artists’ Village </a:t>
            </a:r>
            <a:r>
              <a:rPr lang="en-US" altLang="ko-KR" sz="1000" dirty="0" err="1">
                <a:latin typeface="맑은 고딕" pitchFamily="50" charset="-127"/>
                <a:ea typeface="맑은 고딕" pitchFamily="50" charset="-127"/>
              </a:rPr>
              <a:t>Heyri</a:t>
            </a:r>
            <a:r>
              <a:rPr lang="en-US" altLang="ko-KR" sz="1000" dirty="0">
                <a:latin typeface="맑은 고딕" pitchFamily="50" charset="-127"/>
                <a:ea typeface="맑은 고딕" pitchFamily="50" charset="-127"/>
              </a:rPr>
              <a:t> Art Factory, Cheongju International Craft Biennale</a:t>
            </a:r>
          </a:p>
          <a:p>
            <a:r>
              <a:rPr lang="en-US" altLang="ko-KR" sz="1000" dirty="0">
                <a:latin typeface="맑은 고딕" pitchFamily="50" charset="-127"/>
                <a:ea typeface="맑은 고딕" pitchFamily="50" charset="-127"/>
              </a:rPr>
              <a:t>Gwangju International Art Costume Biennale, Daegu International Textile Costume Conference, Monthly Publication ‘</a:t>
            </a:r>
            <a:r>
              <a:rPr lang="en-US" altLang="ko-KR" sz="1000" dirty="0" err="1">
                <a:latin typeface="맑은 고딕" pitchFamily="50" charset="-127"/>
                <a:ea typeface="맑은 고딕" pitchFamily="50" charset="-127"/>
              </a:rPr>
              <a:t>Hanok</a:t>
            </a:r>
            <a:r>
              <a:rPr lang="en-US" altLang="ko-KR" sz="1000" dirty="0">
                <a:latin typeface="맑은 고딕" pitchFamily="50" charset="-127"/>
                <a:ea typeface="맑은 고딕" pitchFamily="50" charset="-127"/>
              </a:rPr>
              <a:t>’</a:t>
            </a:r>
          </a:p>
          <a:p>
            <a:endParaRPr lang="en-US" altLang="ko-KR" sz="1000"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Individual Exhibition</a:t>
            </a:r>
            <a:r>
              <a:rPr lang="en-US" altLang="ko-KR" sz="1000" b="1"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 18 times</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(Korea, US, Australia, Taiwan, UK, France, Finland)</a:t>
            </a:r>
          </a:p>
          <a:p>
            <a:endParaRPr lang="en-US" altLang="ko-KR" sz="1000"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International Design Society Invited Speaker</a:t>
            </a:r>
            <a:r>
              <a:rPr lang="ko-KR" altLang="en-US" sz="1000" b="1" dirty="0">
                <a:latin typeface="맑은 고딕" pitchFamily="50" charset="-127"/>
                <a:ea typeface="맑은 고딕" pitchFamily="50" charset="-127"/>
              </a:rPr>
              <a:t>  </a:t>
            </a:r>
            <a:endParaRPr lang="en-US" altLang="ko-KR" sz="1000" b="1" dirty="0">
              <a:latin typeface="맑은 고딕" pitchFamily="50" charset="-127"/>
              <a:ea typeface="맑은 고딕" pitchFamily="50" charset="-127"/>
            </a:endParaRPr>
          </a:p>
          <a:p>
            <a:r>
              <a:rPr lang="en-US" altLang="ko-KR" sz="1000" dirty="0">
                <a:latin typeface="맑은 고딕" pitchFamily="50" charset="-127"/>
                <a:ea typeface="맑은 고딕" pitchFamily="50" charset="-127"/>
              </a:rPr>
              <a:t>(UK, France, US, Australia, Qatar, Netherlands, Canada,</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etc.)</a:t>
            </a:r>
          </a:p>
          <a:p>
            <a:endParaRPr lang="en-US" altLang="ko-KR" sz="1000"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Major International Planning Exhibition</a:t>
            </a:r>
          </a:p>
          <a:p>
            <a:r>
              <a:rPr lang="en-US" altLang="ko-KR" sz="1000" dirty="0">
                <a:latin typeface="맑은 고딕" pitchFamily="50" charset="-127"/>
                <a:ea typeface="맑은 고딕" pitchFamily="50" charset="-127"/>
              </a:rPr>
              <a:t>San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Francisco Craft Folk Museum Exhibition, Wrapping Tradition: Korean Textile Now’ </a:t>
            </a:r>
          </a:p>
          <a:p>
            <a:r>
              <a:rPr lang="en-US" altLang="ko-KR" sz="1000" dirty="0">
                <a:latin typeface="맑은 고딕" pitchFamily="50" charset="-127"/>
                <a:ea typeface="맑은 고딕" pitchFamily="50" charset="-127"/>
              </a:rPr>
              <a:t>France European Patchwork Meeting </a:t>
            </a:r>
            <a:r>
              <a:rPr lang="ko-KR" altLang="en-US" sz="1000" dirty="0" err="1">
                <a:latin typeface="맑은 고딕" pitchFamily="50" charset="-127"/>
                <a:ea typeface="맑은 고딕" pitchFamily="50" charset="-127"/>
              </a:rPr>
              <a:t>행사중</a:t>
            </a:r>
            <a:r>
              <a:rPr lang="ko-KR" altLang="en-US" sz="1000" dirty="0">
                <a:latin typeface="맑은 고딕" pitchFamily="50" charset="-127"/>
                <a:ea typeface="맑은 고딕" pitchFamily="50" charset="-127"/>
              </a:rPr>
              <a:t> </a:t>
            </a:r>
            <a:r>
              <a:rPr lang="ko-KR" altLang="en-US" sz="1000" b="1" dirty="0">
                <a:latin typeface="맑은 고딕" pitchFamily="50" charset="-127"/>
                <a:ea typeface="맑은 고딕" pitchFamily="50" charset="-127"/>
              </a:rPr>
              <a:t>한국 </a:t>
            </a:r>
            <a:r>
              <a:rPr lang="ko-KR" altLang="en-US" sz="1000" b="1" dirty="0" err="1">
                <a:latin typeface="맑은 고딕" pitchFamily="50" charset="-127"/>
                <a:ea typeface="맑은 고딕" pitchFamily="50" charset="-127"/>
              </a:rPr>
              <a:t>주빈국</a:t>
            </a:r>
            <a:r>
              <a:rPr lang="en-US" altLang="ko-KR" sz="1000" b="1" dirty="0">
                <a:latin typeface="맑은 고딕" pitchFamily="50" charset="-127"/>
                <a:ea typeface="맑은 고딕" pitchFamily="50" charset="-127"/>
              </a:rPr>
              <a:t> 4</a:t>
            </a:r>
            <a:r>
              <a:rPr lang="ko-KR" altLang="en-US" sz="1000" b="1" dirty="0">
                <a:latin typeface="맑은 고딕" pitchFamily="50" charset="-127"/>
                <a:ea typeface="맑은 고딕" pitchFamily="50" charset="-127"/>
              </a:rPr>
              <a:t>전시</a:t>
            </a:r>
            <a:r>
              <a:rPr lang="en-US" altLang="ko-KR" sz="1000" b="1" dirty="0">
                <a:latin typeface="맑은 고딕" pitchFamily="50" charset="-127"/>
                <a:ea typeface="맑은 고딕" pitchFamily="50" charset="-127"/>
              </a:rPr>
              <a:t>, KBF</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Biennale General</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Planning</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2012/2014/2016/2018</a:t>
            </a:r>
          </a:p>
          <a:p>
            <a:endParaRPr lang="en-US" altLang="ko-KR" sz="1000"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International Symposium Lectures, Workshops and Screenings</a:t>
            </a:r>
            <a:endParaRPr lang="en-US" altLang="ko-KR" sz="1000" b="1" dirty="0">
              <a:latin typeface="맑은 고딕" pitchFamily="50" charset="-127"/>
              <a:ea typeface="맑은 고딕" pitchFamily="50" charset="-127"/>
            </a:endParaRPr>
          </a:p>
          <a:p>
            <a:r>
              <a:rPr lang="en-US" altLang="ko-KR" sz="1000" dirty="0">
                <a:latin typeface="맑은 고딕" pitchFamily="50" charset="-127"/>
                <a:ea typeface="맑은 고딕" pitchFamily="50" charset="-127"/>
              </a:rPr>
              <a:t>Over 50 times (</a:t>
            </a:r>
            <a:r>
              <a:rPr lang="es-ES" altLang="ko-KR" sz="1000" dirty="0" err="1">
                <a:latin typeface="맑은 고딕" pitchFamily="50" charset="-127"/>
                <a:ea typeface="맑은 고딕" pitchFamily="50" charset="-127"/>
              </a:rPr>
              <a:t>Korea</a:t>
            </a:r>
            <a:r>
              <a:rPr lang="es-ES" altLang="ko-KR" sz="1000" dirty="0">
                <a:latin typeface="맑은 고딕" pitchFamily="50" charset="-127"/>
                <a:ea typeface="맑은 고딕" pitchFamily="50" charset="-127"/>
              </a:rPr>
              <a:t>, USA, UK, </a:t>
            </a:r>
            <a:r>
              <a:rPr lang="es-ES" altLang="ko-KR" sz="1000" dirty="0" err="1">
                <a:latin typeface="맑은 고딕" pitchFamily="50" charset="-127"/>
                <a:ea typeface="맑은 고딕" pitchFamily="50" charset="-127"/>
              </a:rPr>
              <a:t>Japan</a:t>
            </a:r>
            <a:r>
              <a:rPr lang="es-ES" altLang="ko-KR" sz="1000" dirty="0">
                <a:latin typeface="맑은 고딕" pitchFamily="50" charset="-127"/>
                <a:ea typeface="맑은 고딕" pitchFamily="50" charset="-127"/>
              </a:rPr>
              <a:t>, France, </a:t>
            </a:r>
            <a:r>
              <a:rPr lang="es-ES" altLang="ko-KR" sz="1000" dirty="0" err="1">
                <a:latin typeface="맑은 고딕" pitchFamily="50" charset="-127"/>
                <a:ea typeface="맑은 고딕" pitchFamily="50" charset="-127"/>
              </a:rPr>
              <a:t>Switzerland</a:t>
            </a:r>
            <a:r>
              <a:rPr lang="es-ES" altLang="ko-KR" sz="1000" dirty="0">
                <a:latin typeface="맑은 고딕" pitchFamily="50" charset="-127"/>
                <a:ea typeface="맑은 고딕" pitchFamily="50" charset="-127"/>
              </a:rPr>
              <a:t>, </a:t>
            </a:r>
            <a:r>
              <a:rPr lang="es-ES" altLang="ko-KR" sz="1000" dirty="0" err="1">
                <a:latin typeface="맑은 고딕" pitchFamily="50" charset="-127"/>
                <a:ea typeface="맑은 고딕" pitchFamily="50" charset="-127"/>
              </a:rPr>
              <a:t>Taiwan</a:t>
            </a:r>
            <a:r>
              <a:rPr lang="es-ES" altLang="ko-KR" sz="1000" dirty="0">
                <a:latin typeface="맑은 고딕" pitchFamily="50" charset="-127"/>
                <a:ea typeface="맑은 고딕" pitchFamily="50" charset="-127"/>
              </a:rPr>
              <a:t>, </a:t>
            </a:r>
            <a:r>
              <a:rPr lang="es-ES" altLang="ko-KR" sz="1000" dirty="0" err="1">
                <a:latin typeface="맑은 고딕" pitchFamily="50" charset="-127"/>
                <a:ea typeface="맑은 고딕" pitchFamily="50" charset="-127"/>
              </a:rPr>
              <a:t>Canada</a:t>
            </a:r>
            <a:r>
              <a:rPr lang="es-ES" altLang="ko-KR" sz="1000" dirty="0">
                <a:latin typeface="맑은 고딕" pitchFamily="50" charset="-127"/>
                <a:ea typeface="맑은 고딕" pitchFamily="50" charset="-127"/>
              </a:rPr>
              <a:t> etc.</a:t>
            </a:r>
            <a:r>
              <a:rPr lang="en-US" altLang="ko-KR" sz="1000" dirty="0">
                <a:latin typeface="맑은 고딕" pitchFamily="50" charset="-127"/>
                <a:ea typeface="맑은 고딕" pitchFamily="50" charset="-127"/>
              </a:rPr>
              <a:t>)</a:t>
            </a:r>
          </a:p>
          <a:p>
            <a:endParaRPr lang="en-US" altLang="ko-KR" sz="1000" b="1"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Book</a:t>
            </a:r>
            <a:r>
              <a:rPr lang="en-US" altLang="ko-KR" sz="1000" dirty="0">
                <a:latin typeface="맑은 고딕" pitchFamily="50" charset="-127"/>
                <a:ea typeface="맑은 고딕" pitchFamily="50" charset="-127"/>
              </a:rPr>
              <a:t>  Bojagi &amp; Beyond Ⅰ/Ⅱ, US Beyond &amp; Above Publisher, </a:t>
            </a:r>
          </a:p>
          <a:p>
            <a:r>
              <a:rPr lang="en-US" altLang="ko-KR" sz="1000" dirty="0">
                <a:latin typeface="맑은 고딕" pitchFamily="50" charset="-127"/>
                <a:ea typeface="맑은 고딕" pitchFamily="50" charset="-127"/>
              </a:rPr>
              <a:t>        ‘Needle Art’, </a:t>
            </a:r>
            <a:r>
              <a:rPr lang="ko-KR" altLang="en-US" sz="1000" dirty="0">
                <a:latin typeface="맑은 고딕" pitchFamily="50" charset="-127"/>
                <a:ea typeface="맑은 고딕" pitchFamily="50" charset="-127"/>
              </a:rPr>
              <a:t>한국 </a:t>
            </a:r>
            <a:r>
              <a:rPr lang="ko-KR" altLang="en-US" sz="1000" dirty="0" err="1">
                <a:latin typeface="맑은 고딕" pitchFamily="50" charset="-127"/>
                <a:ea typeface="맑은 고딕" pitchFamily="50" charset="-127"/>
              </a:rPr>
              <a:t>경춘사</a:t>
            </a:r>
            <a:r>
              <a:rPr lang="ko-KR" altLang="en-US" sz="1000" dirty="0">
                <a:latin typeface="맑은 고딕" pitchFamily="50" charset="-127"/>
                <a:ea typeface="맑은 고딕" pitchFamily="50" charset="-127"/>
              </a:rPr>
              <a:t> 외 다수</a:t>
            </a:r>
            <a:r>
              <a:rPr lang="en-US" altLang="ko-KR" sz="1000" dirty="0">
                <a:latin typeface="맑은 고딕" pitchFamily="50" charset="-127"/>
                <a:ea typeface="맑은 고딕" pitchFamily="50" charset="-127"/>
              </a:rPr>
              <a:t> (</a:t>
            </a:r>
            <a:r>
              <a:rPr lang="en-US" sz="1000" dirty="0">
                <a:hlinkClick r:id="rId7"/>
              </a:rPr>
              <a:t>www.beyond.above.com</a:t>
            </a:r>
            <a:r>
              <a:rPr lang="en-US" sz="1000" dirty="0"/>
              <a:t>)</a:t>
            </a:r>
            <a:endParaRPr lang="en-US" altLang="ko-KR" sz="1000" dirty="0">
              <a:latin typeface="맑은 고딕" pitchFamily="50" charset="-127"/>
              <a:ea typeface="맑은 고딕" pitchFamily="50" charset="-127"/>
            </a:endParaRPr>
          </a:p>
          <a:p>
            <a:endParaRPr lang="en-US" altLang="ko-KR" sz="1000" dirty="0">
              <a:latin typeface="맑은 고딕" pitchFamily="50" charset="-127"/>
              <a:ea typeface="맑은 고딕" pitchFamily="50" charset="-127"/>
            </a:endParaRPr>
          </a:p>
          <a:p>
            <a:r>
              <a:rPr lang="en-US" altLang="ko-KR" sz="1000" b="1" u="sng" dirty="0">
                <a:latin typeface="맑은 고딕" pitchFamily="50" charset="-127"/>
                <a:ea typeface="맑은 고딕" pitchFamily="50" charset="-127"/>
              </a:rPr>
              <a:t>Public institution Collection</a:t>
            </a:r>
            <a:r>
              <a:rPr lang="en-US" altLang="ko-KR" sz="1000" dirty="0">
                <a:latin typeface="맑은 고딕" pitchFamily="50" charset="-127"/>
                <a:ea typeface="맑은 고딕" pitchFamily="50" charset="-127"/>
              </a:rPr>
              <a:t>: </a:t>
            </a:r>
          </a:p>
          <a:p>
            <a:r>
              <a:rPr lang="en-US" altLang="ko-KR" sz="1000" dirty="0">
                <a:latin typeface="맑은 고딕" pitchFamily="50" charset="-127"/>
                <a:ea typeface="맑은 고딕" pitchFamily="50" charset="-127"/>
              </a:rPr>
              <a:t>American Museum of Art &amp; Design, NY/Arthur M. Sackler Museum, Harvard University, MA / Museum of Art, Portland, Oregon/Peabody Essex Museum/American Museum of Natural History, NY/Chase Bank, New York./Jack </a:t>
            </a:r>
            <a:r>
              <a:rPr lang="en-US" altLang="ko-KR" sz="1000" dirty="0" err="1">
                <a:latin typeface="맑은 고딕" pitchFamily="50" charset="-127"/>
                <a:ea typeface="맑은 고딕" pitchFamily="50" charset="-127"/>
              </a:rPr>
              <a:t>Lenor</a:t>
            </a:r>
            <a:r>
              <a:rPr lang="en-US" altLang="ko-KR" sz="1000" dirty="0">
                <a:latin typeface="맑은 고딕" pitchFamily="50" charset="-127"/>
                <a:ea typeface="맑은 고딕" pitchFamily="50" charset="-127"/>
              </a:rPr>
              <a:t> Larsen Foundation/Honolulu Academy of Arts, HI/Rhode Island School of Design Museum, RI/Newark Museum of Art, NJ/Fuller Craft Museum, MA/ Art Institute of Chicago Museum, IL(US)/</a:t>
            </a:r>
          </a:p>
          <a:p>
            <a:r>
              <a:rPr lang="en-US" altLang="ko-KR" sz="1000" dirty="0">
                <a:latin typeface="맑은 고딕" pitchFamily="50" charset="-127"/>
                <a:ea typeface="맑은 고딕" pitchFamily="50" charset="-127"/>
              </a:rPr>
              <a:t>Victoria &amp; Albert Museum, London(UK)/</a:t>
            </a:r>
            <a:r>
              <a:rPr lang="en-US" altLang="ko-KR" sz="1000" dirty="0" err="1">
                <a:latin typeface="맑은 고딕" pitchFamily="50" charset="-127"/>
                <a:ea typeface="맑은 고딕" pitchFamily="50" charset="-127"/>
              </a:rPr>
              <a:t>Evtek</a:t>
            </a:r>
            <a:r>
              <a:rPr lang="en-US" altLang="ko-KR" sz="1000" dirty="0">
                <a:latin typeface="맑은 고딕" pitchFamily="50" charset="-127"/>
                <a:ea typeface="맑은 고딕" pitchFamily="50" charset="-127"/>
              </a:rPr>
              <a:t> Institute of Art &amp; Design,(Finland)/</a:t>
            </a:r>
          </a:p>
          <a:p>
            <a:r>
              <a:rPr lang="en-US" altLang="ko-KR" sz="1000" dirty="0">
                <a:latin typeface="맑은 고딕" pitchFamily="50" charset="-127"/>
                <a:ea typeface="맑은 고딕" pitchFamily="50" charset="-127"/>
              </a:rPr>
              <a:t>Korea</a:t>
            </a:r>
            <a:r>
              <a:rPr lang="ko-KR" altLang="en-US" sz="1000" dirty="0">
                <a:latin typeface="맑은 고딕" pitchFamily="50" charset="-127"/>
                <a:ea typeface="맑은 고딕" pitchFamily="50" charset="-127"/>
              </a:rPr>
              <a:t> 성우그룹</a:t>
            </a:r>
            <a:r>
              <a:rPr lang="en-US" altLang="ko-KR" sz="1000" dirty="0">
                <a:latin typeface="맑은 고딕" pitchFamily="50" charset="-127"/>
                <a:ea typeface="맑은 고딕" pitchFamily="50" charset="-127"/>
              </a:rPr>
              <a:t>/Korea</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Gwangju</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Biennale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 Museum/</a:t>
            </a:r>
            <a:r>
              <a:rPr lang="en-US" altLang="ko-KR" sz="1000" dirty="0" err="1">
                <a:latin typeface="맑은 고딕" pitchFamily="50" charset="-127"/>
                <a:ea typeface="맑은 고딕" pitchFamily="50" charset="-127"/>
              </a:rPr>
              <a:t>Walkerhill</a:t>
            </a:r>
            <a:r>
              <a:rPr lang="en-US" altLang="ko-KR" sz="1000" dirty="0">
                <a:latin typeface="맑은 고딕" pitchFamily="50" charset="-127"/>
                <a:ea typeface="맑은 고딕" pitchFamily="50" charset="-127"/>
              </a:rPr>
              <a:t> Art Center</a:t>
            </a:r>
            <a:endParaRPr lang="ko-KR" altLang="en-US" sz="1000" dirty="0">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244408" y="6245225"/>
            <a:ext cx="442392"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a:t>
            </a:fld>
            <a:endParaRPr lang="en-US" altLang="ko-KR" sz="900" dirty="0">
              <a:latin typeface="맑은 고딕" pitchFamily="50" charset="-127"/>
              <a:ea typeface="맑은 고딕" pitchFamily="50" charset="-127"/>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849243"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40</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792162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2. 2017 &lt;Hands of Korea&gt; Bojagi Exhibition </a:t>
            </a:r>
            <a:r>
              <a:rPr lang="en-US" altLang="ko-KR" sz="2000" b="1" dirty="0">
                <a:solidFill>
                  <a:schemeClr val="tx1">
                    <a:lumMod val="65000"/>
                    <a:lumOff val="35000"/>
                  </a:schemeClr>
                </a:solidFill>
                <a:latin typeface="맑은 고딕" pitchFamily="50" charset="-127"/>
                <a:ea typeface="맑은 고딕" pitchFamily="50" charset="-127"/>
              </a:rPr>
              <a:t>Linked Event</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9" name="Text Box 12"/>
          <p:cNvSpPr txBox="1">
            <a:spLocks noChangeArrowheads="1"/>
          </p:cNvSpPr>
          <p:nvPr/>
        </p:nvSpPr>
        <p:spPr bwMode="auto">
          <a:xfrm>
            <a:off x="755204" y="872716"/>
            <a:ext cx="8065268" cy="1200329"/>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a:solidFill>
                  <a:schemeClr val="tx1">
                    <a:lumMod val="65000"/>
                    <a:lumOff val="35000"/>
                  </a:schemeClr>
                </a:solidFill>
                <a:latin typeface="맑은 고딕" pitchFamily="50" charset="-127"/>
                <a:ea typeface="맑은 고딕" pitchFamily="50" charset="-127"/>
              </a:rPr>
              <a:t>EPM(European Patchwork Meeting) – </a:t>
            </a:r>
            <a:r>
              <a:rPr lang="en-US" altLang="ko-KR" sz="1700" b="1" dirty="0">
                <a:solidFill>
                  <a:schemeClr val="tx1">
                    <a:lumMod val="65000"/>
                    <a:lumOff val="35000"/>
                  </a:schemeClr>
                </a:solidFill>
                <a:latin typeface="맑은 고딕" pitchFamily="50" charset="-127"/>
                <a:ea typeface="맑은 고딕" pitchFamily="50" charset="-127"/>
              </a:rPr>
              <a:t>Sainte-Marie-aux-Mines, France</a:t>
            </a:r>
          </a:p>
          <a:p>
            <a:pPr>
              <a:spcBef>
                <a:spcPct val="50000"/>
              </a:spcBef>
            </a:pPr>
            <a:r>
              <a:rPr lang="en-US" altLang="ko-KR" sz="1800" b="1" dirty="0">
                <a:solidFill>
                  <a:schemeClr val="bg1"/>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http://www.patchwork-europe.com/</a:t>
            </a:r>
          </a:p>
          <a:p>
            <a:pPr>
              <a:spcBef>
                <a:spcPct val="50000"/>
              </a:spcBef>
            </a:pPr>
            <a:endParaRPr lang="en-US" altLang="ko-KR" sz="1800" b="1" dirty="0">
              <a:latin typeface="맑은 고딕" pitchFamily="50" charset="-127"/>
              <a:ea typeface="맑은 고딕" pitchFamily="50" charset="-127"/>
            </a:endParaRPr>
          </a:p>
        </p:txBody>
      </p:sp>
      <p:sp>
        <p:nvSpPr>
          <p:cNvPr id="15" name="TextBox 14"/>
          <p:cNvSpPr txBox="1"/>
          <p:nvPr/>
        </p:nvSpPr>
        <p:spPr>
          <a:xfrm>
            <a:off x="791581" y="5187277"/>
            <a:ext cx="5004858" cy="1200329"/>
          </a:xfrm>
          <a:prstGeom prst="rect">
            <a:avLst/>
          </a:prstGeom>
          <a:noFill/>
        </p:spPr>
        <p:txBody>
          <a:bodyPr wrap="square" rtlCol="0">
            <a:spAutoFit/>
          </a:bodyPr>
          <a:lstStyle/>
          <a:p>
            <a:r>
              <a:rPr lang="en-US" altLang="ko-KR" dirty="0" smtClean="0">
                <a:latin typeface="맑은 고딕" pitchFamily="50" charset="-127"/>
                <a:ea typeface="맑은 고딕" pitchFamily="50" charset="-127"/>
              </a:rPr>
              <a:t>Korea </a:t>
            </a:r>
            <a:r>
              <a:rPr lang="en-US" altLang="ko-KR" dirty="0">
                <a:latin typeface="맑은 고딕" pitchFamily="50" charset="-127"/>
                <a:ea typeface="맑은 고딕" pitchFamily="50" charset="-127"/>
              </a:rPr>
              <a:t>was invited as a guest-country of honor at 2017 European Patchwork meeting held in Sainte-Marie-aux-Mines, France from September 14</a:t>
            </a:r>
            <a:r>
              <a:rPr lang="en-US" altLang="ko-KR" baseline="30000" dirty="0">
                <a:latin typeface="맑은 고딕" pitchFamily="50" charset="-127"/>
                <a:ea typeface="맑은 고딕" pitchFamily="50" charset="-127"/>
              </a:rPr>
              <a:t>th</a:t>
            </a:r>
            <a:r>
              <a:rPr lang="en-US" altLang="ko-KR" dirty="0">
                <a:latin typeface="맑은 고딕" pitchFamily="50" charset="-127"/>
                <a:ea typeface="맑은 고딕" pitchFamily="50" charset="-127"/>
              </a:rPr>
              <a:t> to 17</a:t>
            </a:r>
            <a:r>
              <a:rPr lang="en-US" altLang="ko-KR" baseline="30000" dirty="0">
                <a:latin typeface="맑은 고딕" pitchFamily="50" charset="-127"/>
                <a:ea typeface="맑은 고딕" pitchFamily="50" charset="-127"/>
              </a:rPr>
              <a:t>th</a:t>
            </a:r>
            <a:r>
              <a:rPr lang="en-US" altLang="ko-KR" dirty="0">
                <a:latin typeface="맑은 고딕" pitchFamily="50" charset="-127"/>
                <a:ea typeface="맑은 고딕" pitchFamily="50" charset="-127"/>
              </a:rPr>
              <a:t>, 2017, and this was an opportunity to show our cultural status. Korean artists participating in this exhibition, Mayor of Sainte-Marie-aux-Mines(Claude </a:t>
            </a:r>
            <a:r>
              <a:rPr lang="en-US" altLang="ko-KR" dirty="0" err="1">
                <a:latin typeface="맑은 고딕" pitchFamily="50" charset="-127"/>
                <a:ea typeface="맑은 고딕" pitchFamily="50" charset="-127"/>
              </a:rPr>
              <a:t>Abel:middle</a:t>
            </a:r>
            <a:r>
              <a:rPr lang="en-US" altLang="ko-KR" dirty="0">
                <a:latin typeface="맑은 고딕" pitchFamily="50" charset="-127"/>
                <a:ea typeface="맑은 고딕" pitchFamily="50" charset="-127"/>
              </a:rPr>
              <a:t>), and 2017 HOK coordinator Elisabeth </a:t>
            </a:r>
            <a:r>
              <a:rPr lang="en-US" altLang="ko-KR" dirty="0" err="1">
                <a:latin typeface="맑은 고딕" pitchFamily="50" charset="-127"/>
                <a:ea typeface="맑은 고딕" pitchFamily="50" charset="-127"/>
              </a:rPr>
              <a:t>Wassarmann</a:t>
            </a:r>
            <a:r>
              <a:rPr lang="en-US" altLang="ko-KR" dirty="0">
                <a:latin typeface="맑은 고딕" pitchFamily="50" charset="-127"/>
                <a:ea typeface="맑은 고딕" pitchFamily="50" charset="-127"/>
              </a:rPr>
              <a:t>(Switzerland, Mayor’s left)</a:t>
            </a:r>
          </a:p>
        </p:txBody>
      </p:sp>
      <p:pic>
        <p:nvPicPr>
          <p:cNvPr id="7170" name="Picture 2" descr="C:\Users\user\Desktop\20170914_182853.jpg"/>
          <p:cNvPicPr>
            <a:picLocks noChangeAspect="1" noChangeArrowheads="1"/>
          </p:cNvPicPr>
          <p:nvPr/>
        </p:nvPicPr>
        <p:blipFill>
          <a:blip r:embed="rId3" cstate="print"/>
          <a:srcRect/>
          <a:stretch>
            <a:fillRect/>
          </a:stretch>
        </p:blipFill>
        <p:spPr bwMode="auto">
          <a:xfrm>
            <a:off x="1142976" y="1755578"/>
            <a:ext cx="4500594" cy="3375446"/>
          </a:xfrm>
          <a:prstGeom prst="rect">
            <a:avLst/>
          </a:prstGeom>
          <a:noFill/>
        </p:spPr>
      </p:pic>
      <p:pic>
        <p:nvPicPr>
          <p:cNvPr id="7171" name="Picture 3" descr="H:\2017 EPM\2017 한국문화예술위원회\신청\이미지_첨부\수원시장 초대장.jpg"/>
          <p:cNvPicPr>
            <a:picLocks noChangeAspect="1" noChangeArrowheads="1"/>
          </p:cNvPicPr>
          <p:nvPr/>
        </p:nvPicPr>
        <p:blipFill>
          <a:blip r:embed="rId4" cstate="print"/>
          <a:srcRect/>
          <a:stretch>
            <a:fillRect/>
          </a:stretch>
        </p:blipFill>
        <p:spPr bwMode="auto">
          <a:xfrm>
            <a:off x="5796438" y="1678160"/>
            <a:ext cx="2890362" cy="4086650"/>
          </a:xfrm>
          <a:prstGeom prst="rect">
            <a:avLst/>
          </a:prstGeom>
          <a:noFill/>
        </p:spPr>
      </p:pic>
      <p:sp>
        <p:nvSpPr>
          <p:cNvPr id="13" name="Rectangle 4"/>
          <p:cNvSpPr/>
          <p:nvPr/>
        </p:nvSpPr>
        <p:spPr>
          <a:xfrm>
            <a:off x="6226098" y="5863592"/>
            <a:ext cx="2031043" cy="369332"/>
          </a:xfrm>
          <a:prstGeom prst="rect">
            <a:avLst/>
          </a:prstGeom>
        </p:spPr>
        <p:txBody>
          <a:bodyPr wrap="square">
            <a:spAutoFit/>
          </a:bodyPr>
          <a:lstStyle/>
          <a:p>
            <a:r>
              <a:rPr lang="en-US" altLang="ko-KR" sz="900" dirty="0">
                <a:latin typeface="맑은 고딕" pitchFamily="50" charset="-127"/>
                <a:ea typeface="맑은 고딕" pitchFamily="50" charset="-127"/>
              </a:rPr>
              <a:t>Invitation from Mayor of Sainte-Marie-aux-Mines</a:t>
            </a:r>
            <a:endParaRPr lang="en-US" sz="9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023823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6" y="332656"/>
            <a:ext cx="8151813"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600" b="1" dirty="0">
                <a:solidFill>
                  <a:schemeClr val="tx1">
                    <a:lumMod val="65000"/>
                    <a:lumOff val="35000"/>
                  </a:schemeClr>
                </a:solidFill>
                <a:latin typeface="맑은 고딕" pitchFamily="50" charset="-127"/>
                <a:ea typeface="맑은 고딕" pitchFamily="50" charset="-127"/>
              </a:rPr>
              <a:t>– Part 1</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Hall No.3</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Box 11"/>
          <p:cNvSpPr txBox="1"/>
          <p:nvPr/>
        </p:nvSpPr>
        <p:spPr>
          <a:xfrm>
            <a:off x="4414116" y="733207"/>
            <a:ext cx="4171063" cy="5886227"/>
          </a:xfrm>
          <a:prstGeom prst="rect">
            <a:avLst/>
          </a:prstGeom>
          <a:noFill/>
        </p:spPr>
        <p:txBody>
          <a:bodyPr wrap="square" rtlCol="0">
            <a:spAutoFit/>
          </a:bodyPr>
          <a:lstStyle/>
          <a:p>
            <a:pPr>
              <a:lnSpc>
                <a:spcPct val="200000"/>
              </a:lnSpc>
            </a:pPr>
            <a:r>
              <a:rPr lang="en-US" altLang="ko-KR" sz="1100" b="1" dirty="0">
                <a:latin typeface="맑은 고딕" pitchFamily="50" charset="-127"/>
                <a:ea typeface="맑은 고딕" pitchFamily="50" charset="-127"/>
              </a:rPr>
              <a:t>Date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Part 1</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_ 2018</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05.31(Thu) – 06.03(Sun)</a:t>
            </a:r>
          </a:p>
          <a:p>
            <a:pPr>
              <a:lnSpc>
                <a:spcPct val="200000"/>
              </a:lnSpc>
            </a:pPr>
            <a:r>
              <a:rPr lang="en-US" altLang="ko-KR" sz="1100" dirty="0">
                <a:latin typeface="맑은 고딕" pitchFamily="50" charset="-127"/>
                <a:ea typeface="맑은 고딕" pitchFamily="50" charset="-127"/>
              </a:rPr>
              <a:t>        </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Part</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2</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_ 2018</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09.07(Fri) – 10.08(Mon)</a:t>
            </a:r>
          </a:p>
          <a:p>
            <a:pPr>
              <a:lnSpc>
                <a:spcPct val="200000"/>
              </a:lnSpc>
            </a:pPr>
            <a:r>
              <a:rPr lang="en-US" altLang="ko-KR" sz="1100" b="1" dirty="0">
                <a:latin typeface="맑은 고딕" pitchFamily="50" charset="-127"/>
                <a:ea typeface="맑은 고딕" pitchFamily="50" charset="-127"/>
              </a:rPr>
              <a:t>Lecture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06.01(Fri), SETEC Conference Room</a:t>
            </a:r>
          </a:p>
          <a:p>
            <a:pPr>
              <a:lnSpc>
                <a:spcPct val="200000"/>
              </a:lnSpc>
            </a:pPr>
            <a:r>
              <a:rPr lang="en-US" altLang="ko-KR" sz="1100" b="1" dirty="0">
                <a:latin typeface="맑은 고딕" pitchFamily="50" charset="-127"/>
                <a:ea typeface="맑은 고딕" pitchFamily="50" charset="-127"/>
              </a:rPr>
              <a:t>Workshop</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05.30(Web), </a:t>
            </a:r>
            <a:r>
              <a:rPr lang="en-US" altLang="ko-KR" sz="1100" dirty="0" err="1">
                <a:latin typeface="맑은 고딕" pitchFamily="50" charset="-127"/>
                <a:ea typeface="맑은 고딕" pitchFamily="50" charset="-127"/>
              </a:rPr>
              <a:t>Ewha</a:t>
            </a:r>
            <a:r>
              <a:rPr lang="en-US" altLang="ko-KR" sz="1100" dirty="0">
                <a:latin typeface="맑은 고딕" pitchFamily="50" charset="-127"/>
                <a:ea typeface="맑은 고딕" pitchFamily="50" charset="-127"/>
              </a:rPr>
              <a:t> Women’s University Textile Art 	              Department Building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A-402</a:t>
            </a:r>
          </a:p>
          <a:p>
            <a:pPr>
              <a:lnSpc>
                <a:spcPct val="200000"/>
              </a:lnSpc>
            </a:pPr>
            <a:r>
              <a:rPr lang="en-US" altLang="ko-KR" sz="1100" b="1" dirty="0">
                <a:latin typeface="맑은 고딕" pitchFamily="50" charset="-127"/>
                <a:ea typeface="맑은 고딕" pitchFamily="50" charset="-127"/>
              </a:rPr>
              <a:t>Exhibition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05.31(Thu)-06.03(Sun), </a:t>
            </a:r>
            <a:r>
              <a:rPr lang="en-US" altLang="ko-KR" sz="1100" b="1" dirty="0">
                <a:solidFill>
                  <a:schemeClr val="tx1">
                    <a:lumMod val="65000"/>
                    <a:lumOff val="35000"/>
                  </a:schemeClr>
                </a:solidFill>
                <a:latin typeface="맑은 고딕" pitchFamily="50" charset="-127"/>
                <a:ea typeface="맑은 고딕" pitchFamily="50" charset="-127"/>
              </a:rPr>
              <a:t>SETEC</a:t>
            </a:r>
            <a:r>
              <a:rPr lang="ko-KR" altLang="en-US" sz="1100" b="1" dirty="0">
                <a:latin typeface="맑은 고딕" pitchFamily="50" charset="-127"/>
                <a:ea typeface="맑은 고딕" pitchFamily="50" charset="-127"/>
              </a:rPr>
              <a:t> </a:t>
            </a:r>
            <a:endParaRPr lang="en-US" altLang="ko-KR" sz="1100" b="1" dirty="0">
              <a:latin typeface="맑은 고딕" pitchFamily="50" charset="-127"/>
              <a:ea typeface="맑은 고딕" pitchFamily="50" charset="-127"/>
            </a:endParaRPr>
          </a:p>
          <a:p>
            <a:pPr>
              <a:lnSpc>
                <a:spcPct val="200000"/>
              </a:lnSpc>
            </a:pPr>
            <a:r>
              <a:rPr lang="en-US" altLang="ko-KR" sz="1100" b="1" dirty="0">
                <a:latin typeface="맑은 고딕" pitchFamily="50" charset="-127"/>
                <a:ea typeface="맑은 고딕" pitchFamily="50" charset="-127"/>
              </a:rPr>
              <a:t>(SETEC) Culture Tour : </a:t>
            </a:r>
            <a:r>
              <a:rPr lang="en-US" altLang="ko-KR" sz="1100" dirty="0">
                <a:latin typeface="맑은 고딕" pitchFamily="50" charset="-127"/>
                <a:ea typeface="맑은 고딕" pitchFamily="50" charset="-127"/>
              </a:rPr>
              <a:t>06.04(Mon), 06.06</a:t>
            </a:r>
            <a:r>
              <a:rPr lang="ko-KR" altLang="en-US" sz="1100" dirty="0">
                <a:latin typeface="맑은 고딕" pitchFamily="50" charset="-127"/>
                <a:ea typeface="맑은 고딕" pitchFamily="50" charset="-127"/>
              </a:rPr>
              <a:t>일</a:t>
            </a:r>
            <a:r>
              <a:rPr lang="en-US" altLang="ko-KR" sz="1100" dirty="0">
                <a:latin typeface="맑은 고딕" pitchFamily="50" charset="-127"/>
                <a:ea typeface="맑은 고딕" pitchFamily="50" charset="-127"/>
              </a:rPr>
              <a:t>(Web) – </a:t>
            </a:r>
            <a:r>
              <a:rPr lang="en-US" altLang="ko-KR" sz="1100" dirty="0" err="1">
                <a:latin typeface="맑은 고딕" pitchFamily="50" charset="-127"/>
                <a:ea typeface="맑은 고딕" pitchFamily="50" charset="-127"/>
              </a:rPr>
              <a:t>Jongmyo</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Dongdaemun</a:t>
            </a:r>
            <a:r>
              <a:rPr lang="en-US" altLang="ko-KR" sz="1100" dirty="0">
                <a:latin typeface="맑은 고딕" pitchFamily="50" charset="-127"/>
                <a:ea typeface="맑은 고딕" pitchFamily="50" charset="-127"/>
              </a:rPr>
              <a:t> Textile Market, The National Folk Museum of Korea, </a:t>
            </a:r>
            <a:r>
              <a:rPr lang="en-US" altLang="ko-KR" sz="1100" dirty="0" err="1">
                <a:latin typeface="맑은 고딕" pitchFamily="50" charset="-127"/>
                <a:ea typeface="맑은 고딕" pitchFamily="50" charset="-127"/>
              </a:rPr>
              <a:t>Insadong</a:t>
            </a:r>
            <a:r>
              <a:rPr lang="en-US" altLang="ko-KR" sz="1100" dirty="0">
                <a:latin typeface="맑은 고딕" pitchFamily="50" charset="-127"/>
                <a:ea typeface="맑은 고딕" pitchFamily="50" charset="-127"/>
              </a:rPr>
              <a:t>, Ulsan</a:t>
            </a:r>
          </a:p>
          <a:p>
            <a:pPr>
              <a:lnSpc>
                <a:spcPct val="200000"/>
              </a:lnSpc>
            </a:pPr>
            <a:r>
              <a:rPr lang="en-US" altLang="ko-KR" sz="1100" b="1" dirty="0">
                <a:latin typeface="맑은 고딕" pitchFamily="50" charset="-127"/>
                <a:ea typeface="맑은 고딕" pitchFamily="50" charset="-127"/>
              </a:rPr>
              <a:t>Contents</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Lectures and exhibitions of overseas artists on the </a:t>
            </a:r>
            <a:endParaRPr lang="en-US" altLang="ko-KR" sz="1100" dirty="0" smtClean="0">
              <a:latin typeface="맑은 고딕" pitchFamily="50" charset="-127"/>
              <a:ea typeface="맑은 고딕" pitchFamily="50" charset="-127"/>
            </a:endParaRPr>
          </a:p>
          <a:p>
            <a:pPr>
              <a:lnSpc>
                <a:spcPct val="200000"/>
              </a:lnSpc>
            </a:pPr>
            <a:r>
              <a:rPr lang="en-US" altLang="ko-KR" sz="1100" dirty="0" smtClean="0">
                <a:latin typeface="맑은 고딕" pitchFamily="50" charset="-127"/>
                <a:ea typeface="맑은 고딕" pitchFamily="50" charset="-127"/>
              </a:rPr>
              <a:t>theme </a:t>
            </a:r>
            <a:r>
              <a:rPr lang="en-US" altLang="ko-KR" sz="1100" dirty="0">
                <a:latin typeface="맑은 고딕" pitchFamily="50" charset="-127"/>
                <a:ea typeface="맑은 고딕" pitchFamily="50" charset="-127"/>
              </a:rPr>
              <a:t>of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and one day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making workshop</a:t>
            </a:r>
            <a:r>
              <a:rPr lang="ko-KR" altLang="en-US" sz="1100" dirty="0">
                <a:latin typeface="맑은 고딕" pitchFamily="50" charset="-127"/>
                <a:ea typeface="맑은 고딕" pitchFamily="50" charset="-127"/>
              </a:rPr>
              <a:t> </a:t>
            </a:r>
            <a:endParaRPr lang="en-US" altLang="ko-KR" sz="1100" b="1" dirty="0">
              <a:latin typeface="맑은 고딕" pitchFamily="50" charset="-127"/>
              <a:ea typeface="맑은 고딕" pitchFamily="50" charset="-127"/>
            </a:endParaRPr>
          </a:p>
          <a:p>
            <a:pPr>
              <a:lnSpc>
                <a:spcPct val="200000"/>
              </a:lnSpc>
            </a:pPr>
            <a:r>
              <a:rPr lang="en-US" altLang="ko-KR" sz="1100" b="1" dirty="0">
                <a:latin typeface="맑은 고딕" pitchFamily="50" charset="-127"/>
                <a:ea typeface="맑은 고딕" pitchFamily="50" charset="-127"/>
              </a:rPr>
              <a:t>Host</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KOREA BOJAGI FORUM</a:t>
            </a:r>
          </a:p>
          <a:p>
            <a:pPr>
              <a:lnSpc>
                <a:spcPct val="200000"/>
              </a:lnSpc>
            </a:pPr>
            <a:r>
              <a:rPr lang="en-US" altLang="ko-KR" sz="1100" b="1" dirty="0">
                <a:latin typeface="맑은 고딕" pitchFamily="50" charset="-127"/>
                <a:ea typeface="맑은 고딕" pitchFamily="50" charset="-127"/>
              </a:rPr>
              <a:t>Sponsorship</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Arts Council Korea(Support Business)</a:t>
            </a:r>
          </a:p>
          <a:p>
            <a:pPr>
              <a:lnSpc>
                <a:spcPct val="200000"/>
              </a:lnSpc>
            </a:pPr>
            <a:r>
              <a:rPr lang="en-US" altLang="ko-KR" sz="1100" dirty="0" err="1">
                <a:latin typeface="맑은 고딕" pitchFamily="50" charset="-127"/>
                <a:ea typeface="맑은 고딕" pitchFamily="50" charset="-127"/>
              </a:rPr>
              <a:t>Hanokmagazine</a:t>
            </a:r>
            <a:r>
              <a:rPr lang="en-US" altLang="ko-KR" sz="1100" dirty="0">
                <a:latin typeface="맑은 고딕" pitchFamily="50" charset="-127"/>
                <a:ea typeface="맑은 고딕" pitchFamily="50" charset="-127"/>
              </a:rPr>
              <a:t>, Chojun Textile &amp; Quilt Art Museum, </a:t>
            </a:r>
            <a:r>
              <a:rPr lang="en-US" altLang="ko-KR" sz="1100" dirty="0" smtClean="0">
                <a:latin typeface="맑은 고딕" pitchFamily="50" charset="-127"/>
                <a:ea typeface="맑은 고딕" pitchFamily="50" charset="-127"/>
              </a:rPr>
              <a:t>Traditional Patchwork Studio, </a:t>
            </a:r>
            <a:r>
              <a:rPr lang="en-US" altLang="ko-KR" sz="1100" dirty="0">
                <a:latin typeface="맑은 고딕" pitchFamily="50" charset="-127"/>
                <a:ea typeface="맑은 고딕" pitchFamily="50" charset="-127"/>
              </a:rPr>
              <a:t>FAF, </a:t>
            </a:r>
            <a:r>
              <a:rPr lang="en-US" altLang="ko-KR" sz="1100" dirty="0" err="1" smtClean="0">
                <a:latin typeface="맑은 고딕" pitchFamily="50" charset="-127"/>
                <a:ea typeface="맑은 고딕" pitchFamily="50" charset="-127"/>
              </a:rPr>
              <a:t>Chungheon</a:t>
            </a:r>
            <a:r>
              <a:rPr lang="en-US" altLang="ko-KR" sz="1100" dirty="0" smtClean="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Haenggungjae</a:t>
            </a:r>
            <a:r>
              <a:rPr lang="en-US" altLang="ko-KR" sz="1100" dirty="0">
                <a:latin typeface="맑은 고딕" pitchFamily="50" charset="-127"/>
                <a:ea typeface="맑은 고딕" pitchFamily="50" charset="-127"/>
              </a:rPr>
              <a:t>, </a:t>
            </a:r>
            <a:r>
              <a:rPr lang="ko-KR" altLang="en-US" sz="1100" dirty="0">
                <a:latin typeface="맑은 고딕" pitchFamily="50" charset="-127"/>
                <a:ea typeface="맑은 고딕" pitchFamily="50" charset="-127"/>
              </a:rPr>
              <a:t>김경희의 쿠킹스쿨</a:t>
            </a:r>
            <a:r>
              <a:rPr lang="en-US" altLang="ko-KR" sz="1100" dirty="0">
                <a:latin typeface="맑은 고딕" pitchFamily="50" charset="-127"/>
                <a:ea typeface="맑은 고딕" pitchFamily="50" charset="-127"/>
              </a:rPr>
              <a:t>, </a:t>
            </a:r>
            <a:r>
              <a:rPr lang="en-US" altLang="ko-KR" sz="1100" dirty="0" err="1">
                <a:solidFill>
                  <a:schemeClr val="tx1">
                    <a:lumMod val="65000"/>
                    <a:lumOff val="35000"/>
                  </a:schemeClr>
                </a:solidFill>
                <a:latin typeface="맑은 고딕" pitchFamily="50" charset="-127"/>
                <a:ea typeface="맑은 고딕" pitchFamily="50" charset="-127"/>
              </a:rPr>
              <a:t>Najunghee</a:t>
            </a:r>
            <a:r>
              <a:rPr lang="en-US" altLang="ko-KR" sz="1100" dirty="0">
                <a:solidFill>
                  <a:schemeClr val="tx1">
                    <a:lumMod val="65000"/>
                    <a:lumOff val="35000"/>
                  </a:schemeClr>
                </a:solidFill>
                <a:latin typeface="맑은 고딕" pitchFamily="50" charset="-127"/>
                <a:ea typeface="맑은 고딕" pitchFamily="50" charset="-127"/>
              </a:rPr>
              <a:t> Art Studio</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Mokwon</a:t>
            </a:r>
            <a:r>
              <a:rPr lang="en-US" altLang="ko-KR" sz="1100" dirty="0">
                <a:latin typeface="맑은 고딕" pitchFamily="50" charset="-127"/>
                <a:ea typeface="맑은 고딕" pitchFamily="50" charset="-127"/>
              </a:rPr>
              <a:t> University, Pagoda Hanji Industry, </a:t>
            </a:r>
            <a:r>
              <a:rPr lang="ko-KR" altLang="en-US" sz="1100" dirty="0">
                <a:latin typeface="맑은 고딕" pitchFamily="50" charset="-127"/>
                <a:ea typeface="맑은 고딕" pitchFamily="50" charset="-127"/>
              </a:rPr>
              <a:t>가야캘리영근</a:t>
            </a:r>
            <a:r>
              <a:rPr lang="en-US" altLang="ko-KR" sz="1100" dirty="0">
                <a:latin typeface="맑은 고딕" pitchFamily="50" charset="-127"/>
                <a:ea typeface="맑은 고딕" pitchFamily="50" charset="-127"/>
              </a:rPr>
              <a:t>, </a:t>
            </a:r>
            <a:r>
              <a:rPr lang="en-US" altLang="ko-KR" sz="1100" dirty="0" smtClean="0">
                <a:latin typeface="맑은 고딕" pitchFamily="50" charset="-127"/>
                <a:ea typeface="맑은 고딕" pitchFamily="50" charset="-127"/>
              </a:rPr>
              <a:t>Textile Art, </a:t>
            </a:r>
            <a:r>
              <a:rPr lang="en-US" altLang="ko-KR" sz="1100" dirty="0" err="1" smtClean="0">
                <a:latin typeface="맑은 고딕" pitchFamily="50" charset="-127"/>
                <a:ea typeface="맑은 고딕" pitchFamily="50" charset="-127"/>
              </a:rPr>
              <a:t>Ewha</a:t>
            </a:r>
            <a:r>
              <a:rPr lang="en-US" altLang="ko-KR" sz="1100" dirty="0" smtClean="0">
                <a:latin typeface="맑은 고딕" pitchFamily="50" charset="-127"/>
                <a:ea typeface="맑은 고딕" pitchFamily="50" charset="-127"/>
              </a:rPr>
              <a:t> University, </a:t>
            </a:r>
            <a:r>
              <a:rPr lang="en-US" altLang="ko-KR" sz="1100" dirty="0">
                <a:latin typeface="맑은 고딕" pitchFamily="50" charset="-127"/>
                <a:ea typeface="맑은 고딕" pitchFamily="50" charset="-127"/>
              </a:rPr>
              <a:t>PRISM </a:t>
            </a: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41</a:t>
            </a:fld>
            <a:endParaRPr lang="en-US" altLang="ko-KR" sz="900" dirty="0"/>
          </a:p>
        </p:txBody>
      </p:sp>
      <p:sp>
        <p:nvSpPr>
          <p:cNvPr id="9" name="Text Box 12"/>
          <p:cNvSpPr txBox="1">
            <a:spLocks noChangeArrowheads="1"/>
          </p:cNvSpPr>
          <p:nvPr/>
        </p:nvSpPr>
        <p:spPr bwMode="auto">
          <a:xfrm>
            <a:off x="755204" y="86342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Overview</a:t>
            </a:r>
          </a:p>
        </p:txBody>
      </p:sp>
      <p:sp>
        <p:nvSpPr>
          <p:cNvPr id="10" name="TextBox 9"/>
          <p:cNvSpPr txBox="1"/>
          <p:nvPr/>
        </p:nvSpPr>
        <p:spPr>
          <a:xfrm>
            <a:off x="4440059" y="6531427"/>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Project</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supported</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by</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the</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Arts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Council</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Korea.</a:t>
            </a:r>
            <a:endParaRPr lang="ko-KR" altLang="en-US" sz="800" dirty="0">
              <a:latin typeface="맑은 고딕" pitchFamily="50" charset="-127"/>
              <a:ea typeface="맑은 고딕" pitchFamily="50" charset="-127"/>
            </a:endParaRPr>
          </a:p>
        </p:txBody>
      </p:sp>
      <p:pic>
        <p:nvPicPr>
          <p:cNvPr id="2" name="Picture 2" descr="C:\Users\sohwa\Desktop\페이스북_포스터.jpg"/>
          <p:cNvPicPr>
            <a:picLocks noChangeAspect="1" noChangeArrowheads="1"/>
          </p:cNvPicPr>
          <p:nvPr/>
        </p:nvPicPr>
        <p:blipFill>
          <a:blip r:embed="rId3"/>
          <a:stretch>
            <a:fillRect/>
          </a:stretch>
        </p:blipFill>
        <p:spPr bwMode="auto">
          <a:xfrm>
            <a:off x="633958" y="1296525"/>
            <a:ext cx="3699247" cy="5234902"/>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bwMode="auto">
          <a:xfrm>
            <a:off x="611188" y="1296525"/>
            <a:ext cx="3744788" cy="5368167"/>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200" b="0" i="0" u="none" strike="noStrike" cap="none" normalizeH="0" baseline="0">
              <a:ln>
                <a:noFill/>
              </a:ln>
              <a:solidFill>
                <a:schemeClr val="tx1"/>
              </a:solidFill>
              <a:effectLst/>
              <a:latin typeface="굴림" pitchFamily="50" charset="-127"/>
              <a:ea typeface="굴림" pitchFamily="50" charset="-127"/>
            </a:endParaRPr>
          </a:p>
        </p:txBody>
      </p:sp>
      <p:pic>
        <p:nvPicPr>
          <p:cNvPr id="1027" name="Picture 3" descr="C:\Users\user\Desktop\수지\2018 KBF\카탈로그\카탈로그후원처\06-01_국영문시그니처(응용형).jpg"/>
          <p:cNvPicPr>
            <a:picLocks noChangeAspect="1" noChangeArrowheads="1"/>
          </p:cNvPicPr>
          <p:nvPr/>
        </p:nvPicPr>
        <p:blipFill>
          <a:blip r:embed="rId4" cstate="print"/>
          <a:srcRect/>
          <a:stretch>
            <a:fillRect/>
          </a:stretch>
        </p:blipFill>
        <p:spPr bwMode="auto">
          <a:xfrm>
            <a:off x="7643985" y="6413316"/>
            <a:ext cx="755672" cy="44468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8251855"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a:t>
            </a:r>
            <a:r>
              <a:rPr lang="en-US" altLang="ko-KR" sz="2000" b="1" dirty="0">
                <a:solidFill>
                  <a:schemeClr val="tx1">
                    <a:lumMod val="65000"/>
                    <a:lumOff val="35000"/>
                  </a:schemeClr>
                </a:solidFill>
                <a:latin typeface="맑은 고딕" pitchFamily="50" charset="-127"/>
                <a:ea typeface="맑은 고딕" pitchFamily="50" charset="-127"/>
              </a:rPr>
              <a:t>2018 KBF</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5" name="Text Box 12"/>
          <p:cNvSpPr txBox="1">
            <a:spLocks noChangeArrowheads="1"/>
          </p:cNvSpPr>
          <p:nvPr/>
        </p:nvSpPr>
        <p:spPr bwMode="auto">
          <a:xfrm>
            <a:off x="428596" y="971436"/>
            <a:ext cx="8531705" cy="1985159"/>
          </a:xfrm>
          <a:prstGeom prst="rect">
            <a:avLst/>
          </a:prstGeom>
          <a:noFill/>
          <a:ln w="9525">
            <a:noFill/>
            <a:miter lim="800000"/>
            <a:headEnd/>
            <a:tailEnd/>
          </a:ln>
        </p:spPr>
        <p:txBody>
          <a:bodyPr wrap="square">
            <a:spAutoFit/>
          </a:bodyPr>
          <a:lstStyle/>
          <a:p>
            <a:pPr>
              <a:spcBef>
                <a:spcPct val="50000"/>
              </a:spcBef>
              <a:buFont typeface="Wingdings"/>
              <a:buChar char="Ø"/>
            </a:pPr>
            <a:r>
              <a:rPr lang="en-US" altLang="ko-KR" sz="1800" b="1" dirty="0">
                <a:solidFill>
                  <a:schemeClr val="bg2">
                    <a:lumMod val="75000"/>
                  </a:schemeClr>
                </a:solidFill>
                <a:latin typeface="맑은 고딕" pitchFamily="50" charset="-127"/>
                <a:ea typeface="맑은 고딕" pitchFamily="50" charset="-127"/>
              </a:rPr>
              <a:t>Location</a:t>
            </a:r>
            <a:r>
              <a:rPr lang="ko-KR" altLang="en-US" sz="1800" b="1" dirty="0">
                <a:solidFill>
                  <a:schemeClr val="bg2">
                    <a:lumMod val="75000"/>
                  </a:schemeClr>
                </a:solidFill>
                <a:latin typeface="맑은 고딕" pitchFamily="50" charset="-127"/>
                <a:ea typeface="맑은 고딕" pitchFamily="50" charset="-127"/>
              </a:rPr>
              <a:t> </a:t>
            </a:r>
            <a:r>
              <a:rPr lang="en-US" altLang="ko-KR" sz="1800" b="1" dirty="0">
                <a:solidFill>
                  <a:schemeClr val="bg2">
                    <a:lumMod val="75000"/>
                  </a:schemeClr>
                </a:solidFill>
                <a:latin typeface="맑은 고딕" pitchFamily="50" charset="-127"/>
                <a:ea typeface="맑은 고딕" pitchFamily="50" charset="-127"/>
              </a:rPr>
              <a:t>:  </a:t>
            </a:r>
            <a:r>
              <a:rPr lang="en-US" altLang="ko-KR" sz="1400" b="1" dirty="0">
                <a:solidFill>
                  <a:srgbClr val="000000">
                    <a:lumMod val="65000"/>
                    <a:lumOff val="35000"/>
                  </a:srgbClr>
                </a:solidFill>
                <a:latin typeface="맑은 고딕" pitchFamily="50" charset="-127"/>
                <a:ea typeface="맑은 고딕" pitchFamily="50" charset="-127"/>
              </a:rPr>
              <a:t>Part</a:t>
            </a:r>
            <a:r>
              <a:rPr lang="ko-KR" altLang="en-US" sz="1400" b="1" dirty="0">
                <a:solidFill>
                  <a:srgbClr val="000000">
                    <a:lumMod val="65000"/>
                    <a:lumOff val="35000"/>
                  </a:srgbClr>
                </a:solidFill>
                <a:latin typeface="맑은 고딕" pitchFamily="50" charset="-127"/>
                <a:ea typeface="맑은 고딕" pitchFamily="50" charset="-127"/>
              </a:rPr>
              <a:t> </a:t>
            </a:r>
            <a:r>
              <a:rPr lang="en-US" altLang="ko-KR" sz="1400" b="1" dirty="0">
                <a:solidFill>
                  <a:srgbClr val="000000">
                    <a:lumMod val="65000"/>
                    <a:lumOff val="35000"/>
                  </a:srgbClr>
                </a:solidFill>
                <a:latin typeface="맑은 고딕" pitchFamily="50" charset="-127"/>
                <a:ea typeface="맑은 고딕" pitchFamily="50" charset="-127"/>
              </a:rPr>
              <a:t>1</a:t>
            </a:r>
            <a:r>
              <a:rPr lang="ko-KR" altLang="en-US" sz="1400" b="1" dirty="0">
                <a:solidFill>
                  <a:srgbClr val="000000">
                    <a:lumMod val="65000"/>
                    <a:lumOff val="35000"/>
                  </a:srgbClr>
                </a:solidFill>
                <a:latin typeface="맑은 고딕" pitchFamily="50" charset="-127"/>
                <a:ea typeface="맑은 고딕" pitchFamily="50" charset="-127"/>
              </a:rPr>
              <a:t> </a:t>
            </a:r>
            <a:r>
              <a:rPr lang="en-US" altLang="ko-KR" sz="1400" b="1" dirty="0">
                <a:solidFill>
                  <a:srgbClr val="000000">
                    <a:lumMod val="65000"/>
                    <a:lumOff val="35000"/>
                  </a:srgbClr>
                </a:solidFill>
                <a:latin typeface="맑은 고딕" pitchFamily="50" charset="-127"/>
                <a:ea typeface="맑은 고딕" pitchFamily="50" charset="-127"/>
              </a:rPr>
              <a:t>_ The World’s </a:t>
            </a:r>
            <a:r>
              <a:rPr lang="en-US" altLang="ko-KR" sz="1400" b="1" dirty="0" err="1">
                <a:solidFill>
                  <a:srgbClr val="000000">
                    <a:lumMod val="65000"/>
                    <a:lumOff val="35000"/>
                  </a:srgbClr>
                </a:solidFill>
                <a:latin typeface="맑은 고딕" pitchFamily="50" charset="-127"/>
                <a:ea typeface="맑은 고딕" pitchFamily="50" charset="-127"/>
              </a:rPr>
              <a:t>Bojagi</a:t>
            </a:r>
            <a:r>
              <a:rPr lang="ko-KR" altLang="en-US" sz="1400" b="1" dirty="0">
                <a:solidFill>
                  <a:srgbClr val="000000">
                    <a:lumMod val="65000"/>
                    <a:lumOff val="35000"/>
                  </a:srgbClr>
                </a:solidFill>
                <a:latin typeface="맑은 고딕" pitchFamily="50" charset="-127"/>
                <a:ea typeface="맑은 고딕" pitchFamily="50" charset="-127"/>
              </a:rPr>
              <a:t> </a:t>
            </a:r>
            <a:r>
              <a:rPr lang="en-US" altLang="ko-KR" sz="1400" b="1" dirty="0">
                <a:solidFill>
                  <a:srgbClr val="000000">
                    <a:lumMod val="65000"/>
                    <a:lumOff val="35000"/>
                  </a:srgbClr>
                </a:solidFill>
                <a:latin typeface="맑은 고딕" pitchFamily="50" charset="-127"/>
                <a:ea typeface="맑은 고딕" pitchFamily="50" charset="-127"/>
              </a:rPr>
              <a:t>Coming to Seoul</a:t>
            </a:r>
            <a:endParaRPr lang="en-US" altLang="ko-KR" sz="6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sz="1400" b="1" dirty="0">
                <a:solidFill>
                  <a:schemeClr val="bg2">
                    <a:lumMod val="75000"/>
                  </a:schemeClr>
                </a:solidFill>
                <a:latin typeface="맑은 고딕" pitchFamily="50" charset="-127"/>
                <a:ea typeface="맑은 고딕" pitchFamily="50" charset="-127"/>
              </a:rPr>
              <a:t>	        SETEC – Hall No. 3</a:t>
            </a:r>
            <a:r>
              <a:rPr lang="ko-KR" altLang="en-US" sz="1400" b="1" dirty="0">
                <a:solidFill>
                  <a:schemeClr val="bg2">
                    <a:lumMod val="75000"/>
                  </a:schemeClr>
                </a:solidFill>
                <a:latin typeface="맑은 고딕" pitchFamily="50" charset="-127"/>
                <a:ea typeface="맑은 고딕" pitchFamily="50" charset="-127"/>
              </a:rPr>
              <a:t> </a:t>
            </a:r>
            <a:r>
              <a:rPr lang="en-US" altLang="ko-KR" sz="1400" b="1" dirty="0" err="1">
                <a:solidFill>
                  <a:schemeClr val="bg2">
                    <a:lumMod val="75000"/>
                  </a:schemeClr>
                </a:solidFill>
                <a:latin typeface="맑은 고딕" pitchFamily="50" charset="-127"/>
                <a:ea typeface="맑은 고딕" pitchFamily="50" charset="-127"/>
              </a:rPr>
              <a:t>Art&amp;Craft</a:t>
            </a:r>
            <a:r>
              <a:rPr lang="en-US" altLang="ko-KR" sz="1400" b="1" dirty="0">
                <a:solidFill>
                  <a:schemeClr val="bg2">
                    <a:lumMod val="75000"/>
                  </a:schemeClr>
                </a:solidFill>
                <a:latin typeface="맑은 고딕" pitchFamily="50" charset="-127"/>
                <a:ea typeface="맑은 고딕" pitchFamily="50" charset="-127"/>
              </a:rPr>
              <a:t>  (Seoul Trade Exhibition &amp; Convention)</a:t>
            </a:r>
          </a:p>
          <a:p>
            <a:pPr>
              <a:spcBef>
                <a:spcPct val="50000"/>
              </a:spcBef>
            </a:pPr>
            <a:r>
              <a:rPr lang="en-US" altLang="ko-KR" sz="1400" b="1" dirty="0">
                <a:solidFill>
                  <a:schemeClr val="bg2">
                    <a:lumMod val="75000"/>
                  </a:schemeClr>
                </a:solidFill>
                <a:latin typeface="맑은 고딕" pitchFamily="50" charset="-127"/>
                <a:ea typeface="맑은 고딕" pitchFamily="50" charset="-127"/>
              </a:rPr>
              <a:t>	        Part 2 _ Korean </a:t>
            </a:r>
            <a:r>
              <a:rPr lang="en-US" altLang="ko-KR" sz="1400" b="1" dirty="0" err="1">
                <a:solidFill>
                  <a:schemeClr val="bg2">
                    <a:lumMod val="75000"/>
                  </a:schemeClr>
                </a:solidFill>
                <a:latin typeface="맑은 고딕" pitchFamily="50" charset="-127"/>
                <a:ea typeface="맑은 고딕" pitchFamily="50" charset="-127"/>
              </a:rPr>
              <a:t>Bojagi</a:t>
            </a:r>
            <a:r>
              <a:rPr lang="ko-KR" altLang="en-US" sz="1400" b="1" dirty="0">
                <a:solidFill>
                  <a:schemeClr val="bg2">
                    <a:lumMod val="75000"/>
                  </a:schemeClr>
                </a:solidFill>
                <a:latin typeface="맑은 고딕" pitchFamily="50" charset="-127"/>
                <a:ea typeface="맑은 고딕" pitchFamily="50" charset="-127"/>
              </a:rPr>
              <a:t> </a:t>
            </a:r>
            <a:r>
              <a:rPr lang="en-US" altLang="ko-KR" sz="1400" b="1" dirty="0">
                <a:solidFill>
                  <a:schemeClr val="bg2">
                    <a:lumMod val="75000"/>
                  </a:schemeClr>
                </a:solidFill>
                <a:latin typeface="맑은 고딕" pitchFamily="50" charset="-127"/>
                <a:ea typeface="맑은 고딕" pitchFamily="50" charset="-127"/>
              </a:rPr>
              <a:t>Going to New York</a:t>
            </a:r>
          </a:p>
          <a:p>
            <a:pPr>
              <a:spcBef>
                <a:spcPct val="50000"/>
              </a:spcBef>
            </a:pPr>
            <a:r>
              <a:rPr lang="en-US" altLang="ko-KR" sz="1400" b="1" dirty="0">
                <a:solidFill>
                  <a:schemeClr val="bg2">
                    <a:lumMod val="75000"/>
                  </a:schemeClr>
                </a:solidFill>
                <a:latin typeface="맑은 고딕" pitchFamily="50" charset="-127"/>
                <a:ea typeface="맑은 고딕" pitchFamily="50" charset="-127"/>
              </a:rPr>
              <a:t>	        The Clemente, (107 Suffolk Street, New York, 10002)</a:t>
            </a:r>
          </a:p>
          <a:p>
            <a:pPr>
              <a:spcBef>
                <a:spcPct val="50000"/>
              </a:spcBef>
            </a:pPr>
            <a:r>
              <a:rPr lang="en-US" altLang="ko-KR" sz="1400" b="1" dirty="0">
                <a:solidFill>
                  <a:schemeClr val="bg2">
                    <a:lumMod val="75000"/>
                  </a:schemeClr>
                </a:solidFill>
                <a:latin typeface="맑은 고딕" pitchFamily="50" charset="-127"/>
                <a:ea typeface="맑은 고딕" pitchFamily="50" charset="-127"/>
              </a:rPr>
              <a:t>           +1 (212) 260-4080, </a:t>
            </a:r>
            <a:r>
              <a:rPr lang="en-US" altLang="ko-KR" sz="1400" b="1" dirty="0">
                <a:solidFill>
                  <a:schemeClr val="bg2">
                    <a:lumMod val="75000"/>
                  </a:schemeClr>
                </a:solidFill>
                <a:latin typeface="맑은 고딕" pitchFamily="50" charset="-127"/>
                <a:ea typeface="맑은 고딕" pitchFamily="50" charset="-127"/>
                <a:hlinkClick r:id="rId3"/>
              </a:rPr>
              <a:t>info@theclementecenter.org</a:t>
            </a:r>
            <a:r>
              <a:rPr lang="en-US" altLang="ko-KR" sz="1400" b="1" dirty="0">
                <a:solidFill>
                  <a:schemeClr val="bg2">
                    <a:lumMod val="75000"/>
                  </a:schemeClr>
                </a:solidFill>
                <a:latin typeface="맑은 고딕" pitchFamily="50" charset="-127"/>
                <a:ea typeface="맑은 고딕" pitchFamily="50" charset="-127"/>
              </a:rPr>
              <a:t>, http://www.theclementecenter.org/</a:t>
            </a:r>
          </a:p>
          <a:p>
            <a:pPr>
              <a:spcBef>
                <a:spcPct val="50000"/>
              </a:spcBef>
            </a:pPr>
            <a:endParaRPr lang="en-US" altLang="ko-KR" sz="1400" b="1" dirty="0">
              <a:solidFill>
                <a:schemeClr val="bg2">
                  <a:lumMod val="75000"/>
                </a:schemeClr>
              </a:solidFill>
              <a:latin typeface="맑은 고딕" pitchFamily="50" charset="-127"/>
              <a:ea typeface="맑은 고딕" pitchFamily="50" charset="-127"/>
            </a:endParaRPr>
          </a:p>
        </p:txBody>
      </p:sp>
      <p:pic>
        <p:nvPicPr>
          <p:cNvPr id="125954" name="Picture 2" descr="C:\Users\Family\Desktop\2016-04-15 14;34;15.jpg"/>
          <p:cNvPicPr>
            <a:picLocks noChangeAspect="1" noChangeArrowheads="1"/>
          </p:cNvPicPr>
          <p:nvPr/>
        </p:nvPicPr>
        <p:blipFill>
          <a:blip r:embed="rId4" cstate="print"/>
          <a:stretch>
            <a:fillRect/>
          </a:stretch>
        </p:blipFill>
        <p:spPr bwMode="auto">
          <a:xfrm>
            <a:off x="971601" y="3245102"/>
            <a:ext cx="3582357" cy="2441364"/>
          </a:xfrm>
          <a:prstGeom prst="rect">
            <a:avLst/>
          </a:prstGeom>
          <a:noFill/>
        </p:spPr>
      </p:pic>
      <p:sp>
        <p:nvSpPr>
          <p:cNvPr id="17" name="직사각형 5"/>
          <p:cNvSpPr>
            <a:spLocks noChangeArrowheads="1"/>
          </p:cNvSpPr>
          <p:nvPr/>
        </p:nvSpPr>
        <p:spPr bwMode="auto">
          <a:xfrm>
            <a:off x="971601" y="5686466"/>
            <a:ext cx="2476872" cy="273280"/>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SETEC</a:t>
            </a:r>
            <a:endParaRPr lang="ko-KR" altLang="en-US" sz="900" dirty="0">
              <a:latin typeface="맑은 고딕" pitchFamily="50" charset="-127"/>
              <a:ea typeface="맑은 고딕" pitchFamily="50" charset="-127"/>
            </a:endParaRPr>
          </a:p>
        </p:txBody>
      </p:sp>
      <p:sp>
        <p:nvSpPr>
          <p:cNvPr id="19" name="슬라이드 번호 개체 틀 18"/>
          <p:cNvSpPr>
            <a:spLocks noGrp="1"/>
          </p:cNvSpPr>
          <p:nvPr>
            <p:ph type="sldNum" sz="quarter" idx="12"/>
          </p:nvPr>
        </p:nvSpPr>
        <p:spPr>
          <a:xfrm>
            <a:off x="8112272" y="6245225"/>
            <a:ext cx="574528"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42</a:t>
            </a:fld>
            <a:endParaRPr lang="en-US" altLang="ko-KR" sz="900" dirty="0">
              <a:latin typeface="맑은 고딕" pitchFamily="50" charset="-127"/>
              <a:ea typeface="맑은 고딕" pitchFamily="50" charset="-127"/>
            </a:endParaRPr>
          </a:p>
        </p:txBody>
      </p:sp>
      <p:pic>
        <p:nvPicPr>
          <p:cNvPr id="10" name="Picture 2" descr="C:\Users\user\Desktop\the-clemente.jpg"/>
          <p:cNvPicPr>
            <a:picLocks noChangeAspect="1" noChangeArrowheads="1"/>
          </p:cNvPicPr>
          <p:nvPr/>
        </p:nvPicPr>
        <p:blipFill>
          <a:blip r:embed="rId5"/>
          <a:srcRect/>
          <a:stretch>
            <a:fillRect/>
          </a:stretch>
        </p:blipFill>
        <p:spPr bwMode="auto">
          <a:xfrm>
            <a:off x="4873772" y="2781415"/>
            <a:ext cx="3238500" cy="3600450"/>
          </a:xfrm>
          <a:prstGeom prst="rect">
            <a:avLst/>
          </a:prstGeom>
          <a:noFill/>
        </p:spPr>
      </p:pic>
      <p:sp>
        <p:nvSpPr>
          <p:cNvPr id="11" name="직사각형 5"/>
          <p:cNvSpPr>
            <a:spLocks noChangeArrowheads="1"/>
          </p:cNvSpPr>
          <p:nvPr/>
        </p:nvSpPr>
        <p:spPr bwMode="auto">
          <a:xfrm>
            <a:off x="3851920" y="6147709"/>
            <a:ext cx="2476872" cy="273280"/>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The Clemente</a:t>
            </a:r>
            <a:endParaRPr lang="ko-KR" altLang="en-US" sz="900" dirty="0">
              <a:latin typeface="맑은 고딕" pitchFamily="50" charset="-127"/>
              <a:ea typeface="맑은 고딕" pitchFamily="50" charset="-127"/>
            </a:endParaRPr>
          </a:p>
        </p:txBody>
      </p:sp>
      <p:pic>
        <p:nvPicPr>
          <p:cNvPr id="12" name="Picture 3" descr="C:\Users\user\Desktop\수지\2018 KBF\카탈로그\카탈로그후원처\06-01_국영문시그니처(응용형).jpg"/>
          <p:cNvPicPr>
            <a:picLocks noChangeAspect="1" noChangeArrowheads="1"/>
          </p:cNvPicPr>
          <p:nvPr/>
        </p:nvPicPr>
        <p:blipFill>
          <a:blip r:embed="rId6" cstate="print"/>
          <a:srcRect/>
          <a:stretch>
            <a:fillRect/>
          </a:stretch>
        </p:blipFill>
        <p:spPr bwMode="auto">
          <a:xfrm>
            <a:off x="5900164" y="897497"/>
            <a:ext cx="857256" cy="50446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571472" y="872716"/>
            <a:ext cx="8321008" cy="553998"/>
          </a:xfrm>
          <a:prstGeom prst="rect">
            <a:avLst/>
          </a:prstGeom>
          <a:noFill/>
          <a:ln w="9525">
            <a:noFill/>
            <a:miter lim="800000"/>
            <a:headEnd/>
            <a:tailEnd/>
          </a:ln>
        </p:spPr>
        <p:txBody>
          <a:bodyPr wrap="square">
            <a:spAutoFit/>
          </a:bodyPr>
          <a:lstStyle/>
          <a:p>
            <a:pPr marL="285750" indent="-285750">
              <a:spcBef>
                <a:spcPct val="50000"/>
              </a:spcBef>
              <a:buFont typeface="Wingdings" panose="05000000000000000000" pitchFamily="2" charset="2"/>
              <a:buChar char="Ø"/>
            </a:pPr>
            <a:r>
              <a:rPr lang="en-US" altLang="ko-KR" sz="1500" b="1" dirty="0">
                <a:solidFill>
                  <a:schemeClr val="tx1">
                    <a:lumMod val="65000"/>
                    <a:lumOff val="35000"/>
                  </a:schemeClr>
                </a:solidFill>
                <a:latin typeface="맑은 고딕" pitchFamily="50" charset="-127"/>
                <a:ea typeface="맑은 고딕" pitchFamily="50" charset="-127"/>
              </a:rPr>
              <a:t>Exhibition - Invitation Solo Exhibition (USA/Finland/UK/Netherlands/Japan/France    6</a:t>
            </a:r>
            <a:r>
              <a:rPr lang="ko-KR" altLang="en-US" sz="1500" b="1" dirty="0">
                <a:solidFill>
                  <a:schemeClr val="tx1">
                    <a:lumMod val="65000"/>
                    <a:lumOff val="35000"/>
                  </a:schemeClr>
                </a:solidFill>
                <a:latin typeface="맑은 고딕" pitchFamily="50" charset="-127"/>
                <a:ea typeface="맑은 고딕" pitchFamily="50" charset="-127"/>
              </a:rPr>
              <a:t> </a:t>
            </a:r>
            <a:r>
              <a:rPr lang="en-US" altLang="ko-KR" sz="1500" b="1" dirty="0">
                <a:solidFill>
                  <a:schemeClr val="tx1">
                    <a:lumMod val="65000"/>
                    <a:lumOff val="35000"/>
                  </a:schemeClr>
                </a:solidFill>
                <a:latin typeface="맑은 고딕" pitchFamily="50" charset="-127"/>
                <a:ea typeface="맑은 고딕" pitchFamily="50" charset="-127"/>
              </a:rPr>
              <a:t>Artists)</a:t>
            </a:r>
            <a:r>
              <a:rPr lang="ko-KR" altLang="en-US" sz="1500" b="1" dirty="0">
                <a:solidFill>
                  <a:schemeClr val="tx1">
                    <a:lumMod val="65000"/>
                    <a:lumOff val="35000"/>
                  </a:schemeClr>
                </a:solidFill>
                <a:latin typeface="맑은 고딕" pitchFamily="50" charset="-127"/>
                <a:ea typeface="맑은 고딕" pitchFamily="50" charset="-127"/>
              </a:rPr>
              <a:t> </a:t>
            </a:r>
            <a:endParaRPr lang="en-US" altLang="ko-KR" sz="1500" b="1" dirty="0">
              <a:solidFill>
                <a:schemeClr val="tx1">
                  <a:lumMod val="65000"/>
                  <a:lumOff val="35000"/>
                </a:schemeClr>
              </a:solidFill>
              <a:latin typeface="맑은 고딕" pitchFamily="50" charset="-127"/>
              <a:ea typeface="맑은 고딕" pitchFamily="50" charset="-127"/>
            </a:endParaRPr>
          </a:p>
        </p:txBody>
      </p:sp>
      <p:sp>
        <p:nvSpPr>
          <p:cNvPr id="17" name="TextBox 16"/>
          <p:cNvSpPr txBox="1"/>
          <p:nvPr/>
        </p:nvSpPr>
        <p:spPr>
          <a:xfrm>
            <a:off x="5500694" y="3334207"/>
            <a:ext cx="2122804" cy="230832"/>
          </a:xfrm>
          <a:prstGeom prst="rect">
            <a:avLst/>
          </a:prstGeom>
          <a:noFill/>
        </p:spPr>
        <p:txBody>
          <a:bodyPr wrap="square" rtlCol="0">
            <a:spAutoFit/>
          </a:bodyPr>
          <a:lstStyle/>
          <a:p>
            <a:pPr marL="0" marR="0" indent="0" algn="ctr" fontAlgn="ctr" latinLnBrk="0">
              <a:lnSpc>
                <a:spcPct val="100000"/>
              </a:lnSpc>
              <a:spcBef>
                <a:spcPts val="0"/>
              </a:spcBef>
              <a:spcAft>
                <a:spcPts val="0"/>
              </a:spcAft>
            </a:pPr>
            <a:r>
              <a:rPr lang="ko-KR" altLang="en-US" sz="900" b="1" dirty="0">
                <a:latin typeface="맑은 고딕" pitchFamily="50" charset="-127"/>
                <a:ea typeface="맑은 고딕" pitchFamily="50" charset="-127"/>
              </a:rPr>
              <a:t>ⓒ </a:t>
            </a:r>
            <a:r>
              <a:rPr lang="en-US" sz="900" b="1" kern="0" dirty="0">
                <a:solidFill>
                  <a:srgbClr val="000000"/>
                </a:solidFill>
                <a:latin typeface="맑은 고딕"/>
              </a:rPr>
              <a:t>Sara cook </a:t>
            </a:r>
            <a:r>
              <a:rPr lang="en-US" altLang="ko-KR" sz="900" dirty="0">
                <a:latin typeface="맑은 고딕" panose="020B0503020000020004" pitchFamily="50" charset="-127"/>
                <a:ea typeface="맑은 고딕" panose="020B0503020000020004" pitchFamily="50" charset="-127"/>
              </a:rPr>
              <a:t>(U.K.)</a:t>
            </a:r>
            <a:endParaRPr lang="ko-KR" altLang="en-US" sz="900" dirty="0">
              <a:latin typeface="맑은 고딕" panose="020B0503020000020004" pitchFamily="50" charset="-127"/>
              <a:ea typeface="맑은 고딕" panose="020B0503020000020004" pitchFamily="50" charset="-127"/>
            </a:endParaRPr>
          </a:p>
        </p:txBody>
      </p:sp>
      <p:sp>
        <p:nvSpPr>
          <p:cNvPr id="18" name="슬라이드 번호 개체 틀 17"/>
          <p:cNvSpPr>
            <a:spLocks noGrp="1"/>
          </p:cNvSpPr>
          <p:nvPr>
            <p:ph type="sldNum" sz="quarter" idx="12"/>
          </p:nvPr>
        </p:nvSpPr>
        <p:spPr>
          <a:xfrm>
            <a:off x="8208404" y="6245225"/>
            <a:ext cx="478396"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43</a:t>
            </a:fld>
            <a:endParaRPr lang="en-US" altLang="ko-KR" sz="900" dirty="0">
              <a:latin typeface="맑은 고딕" pitchFamily="50" charset="-127"/>
              <a:ea typeface="맑은 고딕" pitchFamily="50" charset="-127"/>
            </a:endParaRPr>
          </a:p>
        </p:txBody>
      </p:sp>
      <p:sp>
        <p:nvSpPr>
          <p:cNvPr id="13" name="Text Box 12"/>
          <p:cNvSpPr txBox="1">
            <a:spLocks noChangeArrowheads="1"/>
          </p:cNvSpPr>
          <p:nvPr/>
        </p:nvSpPr>
        <p:spPr bwMode="auto">
          <a:xfrm>
            <a:off x="611188" y="406594"/>
            <a:ext cx="717552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400" b="1" dirty="0">
                <a:solidFill>
                  <a:schemeClr val="tx1">
                    <a:lumMod val="65000"/>
                    <a:lumOff val="35000"/>
                  </a:schemeClr>
                </a:solidFill>
                <a:latin typeface="맑은 고딕" pitchFamily="50" charset="-127"/>
                <a:ea typeface="맑은 고딕" pitchFamily="50" charset="-127"/>
              </a:rPr>
              <a:t>– </a:t>
            </a:r>
            <a:r>
              <a:rPr lang="en-US" altLang="ko-KR" sz="1050" b="1" dirty="0">
                <a:solidFill>
                  <a:schemeClr val="tx1">
                    <a:lumMod val="65000"/>
                    <a:lumOff val="35000"/>
                  </a:schemeClr>
                </a:solidFill>
                <a:latin typeface="맑은 고딕" pitchFamily="50" charset="-127"/>
                <a:ea typeface="맑은 고딕" pitchFamily="50" charset="-127"/>
              </a:rPr>
              <a:t>Part 1</a:t>
            </a:r>
            <a:r>
              <a:rPr lang="ko-KR" altLang="en-US" sz="1050" b="1" dirty="0">
                <a:solidFill>
                  <a:schemeClr val="tx1">
                    <a:lumMod val="65000"/>
                    <a:lumOff val="35000"/>
                  </a:schemeClr>
                </a:solidFill>
                <a:latin typeface="맑은 고딕" pitchFamily="50" charset="-127"/>
                <a:ea typeface="맑은 고딕" pitchFamily="50" charset="-127"/>
              </a:rPr>
              <a:t> </a:t>
            </a:r>
            <a:r>
              <a:rPr lang="en-US" altLang="ko-KR" sz="105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50" b="1" dirty="0">
                <a:solidFill>
                  <a:schemeClr val="tx1">
                    <a:lumMod val="65000"/>
                    <a:lumOff val="35000"/>
                  </a:schemeClr>
                </a:solidFill>
                <a:latin typeface="맑은 고딕" pitchFamily="50" charset="-127"/>
                <a:ea typeface="맑은 고딕" pitchFamily="50" charset="-127"/>
              </a:rPr>
              <a:t> </a:t>
            </a:r>
            <a:r>
              <a:rPr lang="en-US" altLang="ko-KR" sz="1050" b="1" dirty="0">
                <a:solidFill>
                  <a:schemeClr val="tx1">
                    <a:lumMod val="65000"/>
                    <a:lumOff val="35000"/>
                  </a:schemeClr>
                </a:solidFill>
                <a:latin typeface="맑은 고딕" pitchFamily="50" charset="-127"/>
                <a:ea typeface="맑은 고딕" pitchFamily="50" charset="-127"/>
              </a:rPr>
              <a:t>Hall No.3</a:t>
            </a:r>
            <a:endParaRPr lang="en-US" altLang="ko-KR" sz="700" b="1" dirty="0">
              <a:solidFill>
                <a:schemeClr val="tx1">
                  <a:lumMod val="65000"/>
                  <a:lumOff val="35000"/>
                </a:schemeClr>
              </a:solidFill>
              <a:latin typeface="맑은 고딕" pitchFamily="50" charset="-127"/>
              <a:ea typeface="맑은 고딕" pitchFamily="50" charset="-127"/>
            </a:endParaRPr>
          </a:p>
        </p:txBody>
      </p:sp>
      <p:sp>
        <p:nvSpPr>
          <p:cNvPr id="19" name="Rectangle 3"/>
          <p:cNvSpPr/>
          <p:nvPr/>
        </p:nvSpPr>
        <p:spPr>
          <a:xfrm>
            <a:off x="571472" y="4212631"/>
            <a:ext cx="2623589" cy="230832"/>
          </a:xfrm>
          <a:prstGeom prst="rect">
            <a:avLst/>
          </a:prstGeom>
        </p:spPr>
        <p:txBody>
          <a:bodyPr wrap="square">
            <a:spAutoFit/>
          </a:bodyPr>
          <a:lstStyle/>
          <a:p>
            <a:r>
              <a:rPr lang="ko-KR" altLang="en-US" sz="900" b="1" dirty="0">
                <a:latin typeface="맑은 고딕" pitchFamily="50" charset="-127"/>
                <a:ea typeface="맑은 고딕" pitchFamily="50" charset="-127"/>
              </a:rPr>
              <a:t>ⓒ </a:t>
            </a:r>
            <a:r>
              <a:rPr lang="en-US" altLang="ko-KR" sz="900" b="1" dirty="0">
                <a:latin typeface="맑은 고딕" pitchFamily="50" charset="-127"/>
                <a:ea typeface="맑은 고딕" pitchFamily="50" charset="-127"/>
              </a:rPr>
              <a:t>Marielle </a:t>
            </a:r>
            <a:r>
              <a:rPr lang="en-US" altLang="ko-KR" sz="900" b="1" dirty="0" err="1">
                <a:latin typeface="맑은 고딕" pitchFamily="50" charset="-127"/>
                <a:ea typeface="맑은 고딕" pitchFamily="50" charset="-127"/>
              </a:rPr>
              <a:t>Huijsman</a:t>
            </a:r>
            <a:r>
              <a:rPr lang="en-US" altLang="ko-KR"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(Netherlands)</a:t>
            </a:r>
          </a:p>
        </p:txBody>
      </p:sp>
      <p:sp>
        <p:nvSpPr>
          <p:cNvPr id="20" name="Rectangle 5"/>
          <p:cNvSpPr/>
          <p:nvPr/>
        </p:nvSpPr>
        <p:spPr>
          <a:xfrm>
            <a:off x="5429256" y="4269738"/>
            <a:ext cx="2561187" cy="230832"/>
          </a:xfrm>
          <a:prstGeom prst="rect">
            <a:avLst/>
          </a:prstGeom>
        </p:spPr>
        <p:txBody>
          <a:bodyPr wrap="square">
            <a:spAutoFit/>
          </a:bodyPr>
          <a:lstStyle/>
          <a:p>
            <a:pPr algn="ctr"/>
            <a:r>
              <a:rPr lang="ko-KR" altLang="en-US" sz="900" b="1" dirty="0">
                <a:latin typeface="맑은 고딕" pitchFamily="50" charset="-127"/>
                <a:ea typeface="맑은 고딕" pitchFamily="50" charset="-127"/>
              </a:rPr>
              <a:t>ⓒ </a:t>
            </a:r>
            <a:r>
              <a:rPr lang="en-US" altLang="ko-KR" sz="900" b="1" dirty="0">
                <a:latin typeface="맑은 고딕" pitchFamily="50" charset="-127"/>
                <a:ea typeface="맑은 고딕" pitchFamily="50" charset="-127"/>
              </a:rPr>
              <a:t>Maryse Allard </a:t>
            </a:r>
            <a:r>
              <a:rPr lang="en-US" altLang="ko-KR" sz="900" dirty="0">
                <a:latin typeface="맑은 고딕" pitchFamily="50" charset="-127"/>
                <a:ea typeface="맑은 고딕" pitchFamily="50" charset="-127"/>
              </a:rPr>
              <a:t>(France)</a:t>
            </a:r>
            <a:endParaRPr lang="en-US" sz="900" dirty="0">
              <a:latin typeface="맑은 고딕" pitchFamily="50" charset="-127"/>
              <a:ea typeface="맑은 고딕" pitchFamily="50" charset="-127"/>
            </a:endParaRPr>
          </a:p>
        </p:txBody>
      </p:sp>
      <p:pic>
        <p:nvPicPr>
          <p:cNvPr id="5122" name="Picture 2" descr="C:\Users\user\Desktop\수지\2018 KBF\KBF record\2018kbbf photo by 장혜홍\20180531_111303.jpg"/>
          <p:cNvPicPr>
            <a:picLocks noChangeAspect="1" noChangeArrowheads="1"/>
          </p:cNvPicPr>
          <p:nvPr/>
        </p:nvPicPr>
        <p:blipFill>
          <a:blip r:embed="rId3" cstate="print"/>
          <a:srcRect/>
          <a:stretch>
            <a:fillRect/>
          </a:stretch>
        </p:blipFill>
        <p:spPr bwMode="auto">
          <a:xfrm rot="10800000">
            <a:off x="642911" y="1380370"/>
            <a:ext cx="2520000" cy="1890000"/>
          </a:xfrm>
          <a:prstGeom prst="rect">
            <a:avLst/>
          </a:prstGeom>
          <a:noFill/>
        </p:spPr>
      </p:pic>
      <p:pic>
        <p:nvPicPr>
          <p:cNvPr id="5123" name="Picture 3" descr="C:\Users\user\Desktop\수지\2018 KBF\KBF record\2018kbbf photo by 장혜홍\20180531_111419.jpg"/>
          <p:cNvPicPr>
            <a:picLocks noChangeAspect="1" noChangeArrowheads="1"/>
          </p:cNvPicPr>
          <p:nvPr/>
        </p:nvPicPr>
        <p:blipFill>
          <a:blip r:embed="rId4" cstate="print"/>
          <a:srcRect/>
          <a:stretch>
            <a:fillRect/>
          </a:stretch>
        </p:blipFill>
        <p:spPr bwMode="auto">
          <a:xfrm rot="10800000">
            <a:off x="5898168" y="1380370"/>
            <a:ext cx="2520000" cy="1890000"/>
          </a:xfrm>
          <a:prstGeom prst="rect">
            <a:avLst/>
          </a:prstGeom>
          <a:noFill/>
        </p:spPr>
      </p:pic>
      <p:pic>
        <p:nvPicPr>
          <p:cNvPr id="5124" name="Picture 4" descr="C:\Users\user\Desktop\수지\2018 KBF\KBF record\2018kbbf photo by 장혜홍\20180531_112137.jpg"/>
          <p:cNvPicPr>
            <a:picLocks noChangeAspect="1" noChangeArrowheads="1"/>
          </p:cNvPicPr>
          <p:nvPr/>
        </p:nvPicPr>
        <p:blipFill>
          <a:blip r:embed="rId5" cstate="print"/>
          <a:srcRect/>
          <a:stretch>
            <a:fillRect/>
          </a:stretch>
        </p:blipFill>
        <p:spPr bwMode="auto">
          <a:xfrm rot="10800000">
            <a:off x="3266446" y="4610833"/>
            <a:ext cx="2520000" cy="1890000"/>
          </a:xfrm>
          <a:prstGeom prst="rect">
            <a:avLst/>
          </a:prstGeom>
          <a:noFill/>
        </p:spPr>
      </p:pic>
      <p:pic>
        <p:nvPicPr>
          <p:cNvPr id="5125" name="Picture 5" descr="C:\Users\user\Desktop\수지\2018 KBF\KBF record\2018kbbf photo by 장혜홍\20180531_112611.jpg"/>
          <p:cNvPicPr>
            <a:picLocks noChangeAspect="1" noChangeArrowheads="1"/>
          </p:cNvPicPr>
          <p:nvPr/>
        </p:nvPicPr>
        <p:blipFill>
          <a:blip r:embed="rId6" cstate="print"/>
          <a:srcRect/>
          <a:stretch>
            <a:fillRect/>
          </a:stretch>
        </p:blipFill>
        <p:spPr bwMode="auto">
          <a:xfrm rot="10800000">
            <a:off x="5898168" y="4610831"/>
            <a:ext cx="2520000" cy="1890000"/>
          </a:xfrm>
          <a:prstGeom prst="rect">
            <a:avLst/>
          </a:prstGeom>
          <a:noFill/>
        </p:spPr>
      </p:pic>
      <p:pic>
        <p:nvPicPr>
          <p:cNvPr id="5126" name="Picture 6" descr="C:\Users\user\Desktop\수지\2018 KBF\KBF record\2018kbbf photo by 장혜홍\20180531_125417.jpg"/>
          <p:cNvPicPr>
            <a:picLocks noChangeAspect="1" noChangeArrowheads="1"/>
          </p:cNvPicPr>
          <p:nvPr/>
        </p:nvPicPr>
        <p:blipFill>
          <a:blip r:embed="rId7" cstate="print"/>
          <a:srcRect/>
          <a:stretch>
            <a:fillRect/>
          </a:stretch>
        </p:blipFill>
        <p:spPr bwMode="auto">
          <a:xfrm rot="10800000">
            <a:off x="642912" y="4610831"/>
            <a:ext cx="2520000" cy="1890000"/>
          </a:xfrm>
          <a:prstGeom prst="rect">
            <a:avLst/>
          </a:prstGeom>
          <a:noFill/>
        </p:spPr>
      </p:pic>
      <p:pic>
        <p:nvPicPr>
          <p:cNvPr id="5127" name="Picture 7" descr="C:\Users\user\Desktop\수지\2018 KBF\KBF record\2018kbbf photo by 장혜홍\20180531_122812.jpg"/>
          <p:cNvPicPr>
            <a:picLocks noChangeAspect="1" noChangeArrowheads="1"/>
          </p:cNvPicPr>
          <p:nvPr/>
        </p:nvPicPr>
        <p:blipFill>
          <a:blip r:embed="rId8" cstate="print"/>
          <a:srcRect/>
          <a:stretch>
            <a:fillRect/>
          </a:stretch>
        </p:blipFill>
        <p:spPr bwMode="auto">
          <a:xfrm rot="5400000">
            <a:off x="3256868" y="1672295"/>
            <a:ext cx="2520000" cy="1890000"/>
          </a:xfrm>
          <a:prstGeom prst="rect">
            <a:avLst/>
          </a:prstGeom>
          <a:noFill/>
        </p:spPr>
      </p:pic>
      <p:sp>
        <p:nvSpPr>
          <p:cNvPr id="22" name="TextBox 21"/>
          <p:cNvSpPr txBox="1"/>
          <p:nvPr/>
        </p:nvSpPr>
        <p:spPr>
          <a:xfrm>
            <a:off x="428596" y="3371191"/>
            <a:ext cx="2122804" cy="230832"/>
          </a:xfrm>
          <a:prstGeom prst="rect">
            <a:avLst/>
          </a:prstGeom>
          <a:noFill/>
        </p:spPr>
        <p:txBody>
          <a:bodyPr wrap="square" rtlCol="0">
            <a:spAutoFit/>
          </a:bodyPr>
          <a:lstStyle/>
          <a:p>
            <a:pPr marL="0" marR="0" indent="0" algn="ctr" fontAlgn="ctr" latinLnBrk="0">
              <a:lnSpc>
                <a:spcPct val="100000"/>
              </a:lnSpc>
              <a:spcBef>
                <a:spcPts val="0"/>
              </a:spcBef>
              <a:spcAft>
                <a:spcPts val="0"/>
              </a:spcAft>
            </a:pPr>
            <a:r>
              <a:rPr lang="ko-KR" altLang="en-US" sz="900" b="1" dirty="0">
                <a:latin typeface="맑은 고딕" pitchFamily="50" charset="-127"/>
                <a:ea typeface="맑은 고딕" pitchFamily="50" charset="-127"/>
              </a:rPr>
              <a:t>ⓒ </a:t>
            </a:r>
            <a:r>
              <a:rPr lang="en-US" sz="900" b="1" kern="0" dirty="0">
                <a:solidFill>
                  <a:srgbClr val="000000"/>
                </a:solidFill>
                <a:latin typeface="맑은 고딕"/>
              </a:rPr>
              <a:t>Leonie </a:t>
            </a:r>
            <a:r>
              <a:rPr lang="en-US" sz="900" b="1" kern="0" dirty="0" err="1">
                <a:solidFill>
                  <a:srgbClr val="000000"/>
                </a:solidFill>
                <a:latin typeface="맑은 고딕"/>
              </a:rPr>
              <a:t>Castelino</a:t>
            </a:r>
            <a:r>
              <a:rPr lang="en-US" sz="900" b="1" kern="0" dirty="0">
                <a:solidFill>
                  <a:srgbClr val="000000"/>
                </a:solidFill>
                <a:latin typeface="맑은 고딕"/>
              </a:rPr>
              <a:t> </a:t>
            </a:r>
            <a:r>
              <a:rPr lang="en-US" sz="900" kern="0" dirty="0">
                <a:solidFill>
                  <a:srgbClr val="000000"/>
                </a:solidFill>
                <a:latin typeface="맑은 고딕"/>
              </a:rPr>
              <a:t>(U.S.A.) </a:t>
            </a:r>
            <a:endParaRPr lang="ko-KR" altLang="en-US" sz="900" dirty="0">
              <a:latin typeface="맑은 고딕" panose="020B0503020000020004" pitchFamily="50" charset="-127"/>
              <a:ea typeface="맑은 고딕" panose="020B0503020000020004" pitchFamily="50" charset="-127"/>
            </a:endParaRPr>
          </a:p>
        </p:txBody>
      </p:sp>
      <p:sp>
        <p:nvSpPr>
          <p:cNvPr id="23" name="Rectangle 5"/>
          <p:cNvSpPr/>
          <p:nvPr/>
        </p:nvSpPr>
        <p:spPr>
          <a:xfrm>
            <a:off x="3240470" y="3944815"/>
            <a:ext cx="2367029" cy="230832"/>
          </a:xfrm>
          <a:prstGeom prst="rect">
            <a:avLst/>
          </a:prstGeom>
        </p:spPr>
        <p:txBody>
          <a:bodyPr wrap="square">
            <a:spAutoFit/>
          </a:bodyPr>
          <a:lstStyle/>
          <a:p>
            <a:pPr algn="ctr"/>
            <a:r>
              <a:rPr lang="ko-KR" altLang="en-US" sz="900" b="1" dirty="0">
                <a:latin typeface="맑은 고딕" pitchFamily="50" charset="-127"/>
                <a:ea typeface="맑은 고딕" pitchFamily="50" charset="-127"/>
              </a:rPr>
              <a:t>ⓒ </a:t>
            </a:r>
            <a:r>
              <a:rPr lang="en-US" altLang="ko-KR" sz="900" b="1" dirty="0" err="1">
                <a:latin typeface="맑은 고딕" pitchFamily="50" charset="-127"/>
                <a:ea typeface="맑은 고딕" pitchFamily="50" charset="-127"/>
              </a:rPr>
              <a:t>Raija</a:t>
            </a:r>
            <a:r>
              <a:rPr lang="en-US" altLang="ko-KR" sz="900" b="1" dirty="0">
                <a:latin typeface="맑은 고딕" pitchFamily="50" charset="-127"/>
                <a:ea typeface="맑은 고딕" pitchFamily="50" charset="-127"/>
              </a:rPr>
              <a:t> Jokinen </a:t>
            </a:r>
            <a:r>
              <a:rPr lang="en-US" altLang="ko-KR" sz="900" dirty="0">
                <a:latin typeface="맑은 고딕" pitchFamily="50" charset="-127"/>
                <a:ea typeface="맑은 고딕" pitchFamily="50" charset="-127"/>
              </a:rPr>
              <a:t>(Finland)</a:t>
            </a:r>
            <a:endParaRPr lang="en-US" sz="900" dirty="0">
              <a:latin typeface="맑은 고딕" pitchFamily="50" charset="-127"/>
              <a:ea typeface="맑은 고딕" pitchFamily="50" charset="-127"/>
            </a:endParaRPr>
          </a:p>
        </p:txBody>
      </p:sp>
      <p:sp>
        <p:nvSpPr>
          <p:cNvPr id="24" name="Rectangle 5"/>
          <p:cNvSpPr/>
          <p:nvPr/>
        </p:nvSpPr>
        <p:spPr>
          <a:xfrm>
            <a:off x="2857488" y="4286253"/>
            <a:ext cx="2367029" cy="230832"/>
          </a:xfrm>
          <a:prstGeom prst="rect">
            <a:avLst/>
          </a:prstGeom>
        </p:spPr>
        <p:txBody>
          <a:bodyPr wrap="square">
            <a:spAutoFit/>
          </a:bodyPr>
          <a:lstStyle/>
          <a:p>
            <a:pPr algn="ctr"/>
            <a:r>
              <a:rPr lang="ko-KR" altLang="en-US" sz="900" dirty="0">
                <a:latin typeface="맑은 고딕" pitchFamily="50" charset="-127"/>
                <a:ea typeface="맑은 고딕" pitchFamily="50" charset="-127"/>
              </a:rPr>
              <a:t>ⓒ </a:t>
            </a:r>
            <a:r>
              <a:rPr lang="en-US" altLang="ko-KR" sz="900" b="1" dirty="0">
                <a:latin typeface="맑은 고딕" pitchFamily="50" charset="-127"/>
                <a:ea typeface="맑은 고딕" pitchFamily="50" charset="-127"/>
              </a:rPr>
              <a:t>Yoko Kubota</a:t>
            </a:r>
            <a:r>
              <a:rPr lang="en-US" altLang="ko-KR" sz="900" dirty="0">
                <a:latin typeface="맑은 고딕" pitchFamily="50" charset="-127"/>
                <a:ea typeface="맑은 고딕" pitchFamily="50" charset="-127"/>
              </a:rPr>
              <a:t>_(Japan)</a:t>
            </a:r>
            <a:endParaRPr lang="en-US" sz="900" dirty="0">
              <a:latin typeface="맑은 고딕" pitchFamily="50" charset="-127"/>
              <a:ea typeface="맑은 고딕" pitchFamily="50" charset="-127"/>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44</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26506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9" name="Text Box 12"/>
          <p:cNvSpPr txBox="1">
            <a:spLocks noChangeArrowheads="1"/>
          </p:cNvSpPr>
          <p:nvPr/>
        </p:nvSpPr>
        <p:spPr bwMode="auto">
          <a:xfrm>
            <a:off x="755203" y="872716"/>
            <a:ext cx="7777609" cy="1200329"/>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 Participating Artists</a:t>
            </a:r>
            <a:endParaRPr lang="en-US" altLang="ko-KR" sz="1800" b="1" dirty="0">
              <a:latin typeface="맑은 고딕" pitchFamily="50" charset="-127"/>
              <a:ea typeface="맑은 고딕" pitchFamily="50" charset="-127"/>
            </a:endParaRPr>
          </a:p>
          <a:p>
            <a:pPr>
              <a:spcBef>
                <a:spcPct val="50000"/>
              </a:spcBef>
            </a:pPr>
            <a:r>
              <a:rPr lang="en-US" altLang="ko-KR" b="1" dirty="0">
                <a:latin typeface="맑은 고딕" pitchFamily="50" charset="-127"/>
                <a:ea typeface="맑은 고딕" pitchFamily="50" charset="-127"/>
              </a:rPr>
              <a:t>(Left)</a:t>
            </a:r>
            <a:r>
              <a:rPr lang="en-US" altLang="ko-KR" sz="1800" b="1" dirty="0">
                <a:latin typeface="맑은 고딕" pitchFamily="50" charset="-127"/>
                <a:ea typeface="맑은 고딕" pitchFamily="50" charset="-127"/>
              </a:rPr>
              <a:t> </a:t>
            </a:r>
            <a:r>
              <a:rPr lang="en-US" altLang="ko-KR" sz="1600" b="1" dirty="0">
                <a:latin typeface="맑은 고딕" pitchFamily="50" charset="-127"/>
                <a:ea typeface="맑은 고딕" pitchFamily="50" charset="-127"/>
              </a:rPr>
              <a:t>Astrid </a:t>
            </a:r>
            <a:r>
              <a:rPr lang="en-US" altLang="ko-KR" sz="1600" b="1" dirty="0" err="1">
                <a:latin typeface="맑은 고딕" pitchFamily="50" charset="-127"/>
                <a:ea typeface="맑은 고딕" pitchFamily="50" charset="-127"/>
              </a:rPr>
              <a:t>Kensinger</a:t>
            </a:r>
            <a:r>
              <a:rPr lang="en-US" altLang="ko-KR" sz="1600" b="1" dirty="0">
                <a:latin typeface="맑은 고딕" pitchFamily="50" charset="-127"/>
                <a:ea typeface="맑은 고딕" pitchFamily="50" charset="-127"/>
              </a:rPr>
              <a:t>(Singapore) - </a:t>
            </a:r>
            <a:r>
              <a:rPr lang="en-US" altLang="ko-KR" b="1" dirty="0">
                <a:latin typeface="맑은 고딕" pitchFamily="50" charset="-127"/>
                <a:ea typeface="맑은 고딕" pitchFamily="50" charset="-127"/>
              </a:rPr>
              <a:t>Nanyang Technological University Professor</a:t>
            </a:r>
            <a:r>
              <a:rPr lang="en-US" altLang="ko-KR" sz="1600" b="1" dirty="0">
                <a:latin typeface="맑은 고딕" pitchFamily="50" charset="-127"/>
                <a:ea typeface="맑은 고딕" pitchFamily="50" charset="-127"/>
              </a:rPr>
              <a:t>  </a:t>
            </a:r>
            <a:endParaRPr lang="en-US" altLang="ko-KR" sz="1800" b="1" dirty="0">
              <a:latin typeface="맑은 고딕" pitchFamily="50" charset="-127"/>
              <a:ea typeface="맑은 고딕" pitchFamily="50" charset="-127"/>
            </a:endParaRPr>
          </a:p>
          <a:p>
            <a:pPr>
              <a:spcBef>
                <a:spcPct val="50000"/>
              </a:spcBef>
            </a:pPr>
            <a:r>
              <a:rPr lang="en-US" altLang="ko-KR" sz="1100" b="1" dirty="0">
                <a:latin typeface="맑은 고딕" pitchFamily="50" charset="-127"/>
                <a:ea typeface="맑은 고딕" pitchFamily="50" charset="-127"/>
              </a:rPr>
              <a:t>(Right)</a:t>
            </a:r>
            <a:r>
              <a:rPr lang="en-US" altLang="ko-KR" sz="1800" b="1" dirty="0">
                <a:latin typeface="맑은 고딕" pitchFamily="50" charset="-127"/>
                <a:ea typeface="맑은 고딕" pitchFamily="50" charset="-127"/>
              </a:rPr>
              <a:t> </a:t>
            </a:r>
            <a:r>
              <a:rPr lang="en-US" altLang="ko-KR" sz="1600" b="1" dirty="0">
                <a:latin typeface="맑은 고딕" pitchFamily="50" charset="-127"/>
                <a:ea typeface="맑은 고딕" pitchFamily="50" charset="-127"/>
              </a:rPr>
              <a:t>Joanne Morgan(U.K.) - painter</a:t>
            </a:r>
            <a:endParaRPr lang="en-US" altLang="ko-KR" sz="1800" b="1" dirty="0">
              <a:latin typeface="맑은 고딕" pitchFamily="50" charset="-127"/>
              <a:ea typeface="맑은 고딕" pitchFamily="50" charset="-127"/>
            </a:endParaRPr>
          </a:p>
        </p:txBody>
      </p:sp>
      <p:pic>
        <p:nvPicPr>
          <p:cNvPr id="9218" name="Picture 2" descr="C:\Users\user\Desktop\수지\2018 KBF\2018 KBF_SETEC\Astrid Kensinger-Singapore\astrid-음식보자기포토샵.jpg"/>
          <p:cNvPicPr>
            <a:picLocks noChangeAspect="1" noChangeArrowheads="1"/>
          </p:cNvPicPr>
          <p:nvPr/>
        </p:nvPicPr>
        <p:blipFill>
          <a:blip r:embed="rId3"/>
          <a:srcRect/>
          <a:stretch>
            <a:fillRect/>
          </a:stretch>
        </p:blipFill>
        <p:spPr bwMode="auto">
          <a:xfrm>
            <a:off x="611188" y="2477522"/>
            <a:ext cx="2893239" cy="3523246"/>
          </a:xfrm>
          <a:prstGeom prst="rect">
            <a:avLst/>
          </a:prstGeom>
          <a:noFill/>
        </p:spPr>
      </p:pic>
      <p:pic>
        <p:nvPicPr>
          <p:cNvPr id="9219" name="Picture 3" descr="C:\Users\user\Desktop\수지\2018 KBF\2018 KBF_SETEC\Astrid Kensinger-Singapore\Astrid Kensinger.jpg"/>
          <p:cNvPicPr>
            <a:picLocks noChangeAspect="1" noChangeArrowheads="1"/>
          </p:cNvPicPr>
          <p:nvPr/>
        </p:nvPicPr>
        <p:blipFill>
          <a:blip r:embed="rId4" cstate="print"/>
          <a:srcRect/>
          <a:stretch>
            <a:fillRect/>
          </a:stretch>
        </p:blipFill>
        <p:spPr bwMode="auto">
          <a:xfrm>
            <a:off x="3563438" y="4562293"/>
            <a:ext cx="1080000" cy="1438475"/>
          </a:xfrm>
          <a:prstGeom prst="rect">
            <a:avLst/>
          </a:prstGeom>
          <a:noFill/>
        </p:spPr>
      </p:pic>
      <p:pic>
        <p:nvPicPr>
          <p:cNvPr id="11" name="Picture 2" descr="C:\Users\user\Desktop\수지\2018 KBF\2018 KBF_SETEC\Joanne Morgan-UK\0_Fwd_ 프리즘스튜디오 입니다._180520\IMG_0372.JPG"/>
          <p:cNvPicPr>
            <a:picLocks noChangeAspect="1" noChangeArrowheads="1"/>
          </p:cNvPicPr>
          <p:nvPr/>
        </p:nvPicPr>
        <p:blipFill>
          <a:blip r:embed="rId5" cstate="print"/>
          <a:srcRect/>
          <a:stretch>
            <a:fillRect/>
          </a:stretch>
        </p:blipFill>
        <p:spPr bwMode="auto">
          <a:xfrm>
            <a:off x="4881122" y="2071678"/>
            <a:ext cx="3805678" cy="2951563"/>
          </a:xfrm>
          <a:prstGeom prst="rect">
            <a:avLst/>
          </a:prstGeom>
          <a:noFill/>
        </p:spPr>
      </p:pic>
      <p:pic>
        <p:nvPicPr>
          <p:cNvPr id="14" name="Picture 3" descr="C:\Users\user\Desktop\수지\2018 KBF\2018 KBF_SETEC\Joanne Morgan-UK\21369626_10156698785888009_4285848549931723851_n.jpg"/>
          <p:cNvPicPr>
            <a:picLocks noChangeAspect="1" noChangeArrowheads="1"/>
          </p:cNvPicPr>
          <p:nvPr/>
        </p:nvPicPr>
        <p:blipFill>
          <a:blip r:embed="rId6" cstate="print"/>
          <a:srcRect b="28871"/>
          <a:stretch>
            <a:fillRect/>
          </a:stretch>
        </p:blipFill>
        <p:spPr bwMode="auto">
          <a:xfrm>
            <a:off x="4071934" y="2134758"/>
            <a:ext cx="809188" cy="1023234"/>
          </a:xfrm>
          <a:prstGeom prst="rect">
            <a:avLst/>
          </a:prstGeom>
          <a:noFill/>
        </p:spPr>
      </p:pic>
      <p:sp>
        <p:nvSpPr>
          <p:cNvPr id="15" name="TextBox 14"/>
          <p:cNvSpPr txBox="1"/>
          <p:nvPr/>
        </p:nvSpPr>
        <p:spPr>
          <a:xfrm>
            <a:off x="4924196" y="5023241"/>
            <a:ext cx="3762604" cy="276999"/>
          </a:xfrm>
          <a:prstGeom prst="rect">
            <a:avLst/>
          </a:prstGeom>
          <a:noFill/>
        </p:spPr>
        <p:txBody>
          <a:bodyPr wrap="square" rtlCol="0">
            <a:spAutoFit/>
          </a:bodyPr>
          <a:lstStyle/>
          <a:p>
            <a:r>
              <a:rPr lang="en-US" altLang="ko-KR" dirty="0">
                <a:latin typeface="맑은 고딕" pitchFamily="50" charset="-127"/>
                <a:ea typeface="맑은 고딕" pitchFamily="50" charset="-127"/>
              </a:rPr>
              <a:t>Websites</a:t>
            </a:r>
            <a:r>
              <a:rPr lang="ko-KR" altLang="en-US" dirty="0">
                <a:latin typeface="맑은 고딕" pitchFamily="50" charset="-127"/>
                <a:ea typeface="맑은 고딕" pitchFamily="50" charset="-127"/>
              </a:rPr>
              <a:t> </a:t>
            </a:r>
            <a:r>
              <a:rPr lang="en-US" altLang="ko-KR" dirty="0">
                <a:latin typeface="맑은 고딕" pitchFamily="50" charset="-127"/>
                <a:ea typeface="맑은 고딕" pitchFamily="50" charset="-127"/>
              </a:rPr>
              <a:t>http:// www.JoanneMorganarts.com /</a:t>
            </a:r>
            <a:endParaRPr lang="ko-KR" altLang="en-US" dirty="0">
              <a:latin typeface="맑은 고딕" pitchFamily="50" charset="-127"/>
              <a:ea typeface="맑은 고딕" pitchFamily="50" charset="-127"/>
            </a:endParaRPr>
          </a:p>
        </p:txBody>
      </p:sp>
      <p:sp>
        <p:nvSpPr>
          <p:cNvPr id="13" name="TextBox 12"/>
          <p:cNvSpPr txBox="1"/>
          <p:nvPr/>
        </p:nvSpPr>
        <p:spPr>
          <a:xfrm>
            <a:off x="4643438" y="3157992"/>
            <a:ext cx="424032" cy="276999"/>
          </a:xfrm>
          <a:prstGeom prst="rect">
            <a:avLst/>
          </a:prstGeom>
          <a:noFill/>
        </p:spPr>
        <p:txBody>
          <a:bodyPr wrap="square" rtlCol="0">
            <a:spAutoFit/>
          </a:bodyPr>
          <a:lstStyle/>
          <a:p>
            <a:r>
              <a:rPr lang="ko-KR" altLang="en-US" dirty="0"/>
              <a:t>▶</a:t>
            </a:r>
          </a:p>
        </p:txBody>
      </p:sp>
      <p:sp>
        <p:nvSpPr>
          <p:cNvPr id="16" name="TextBox 15"/>
          <p:cNvSpPr txBox="1"/>
          <p:nvPr/>
        </p:nvSpPr>
        <p:spPr>
          <a:xfrm rot="10800000">
            <a:off x="3428993" y="4285294"/>
            <a:ext cx="424032" cy="276999"/>
          </a:xfrm>
          <a:prstGeom prst="rect">
            <a:avLst/>
          </a:prstGeom>
          <a:noFill/>
        </p:spPr>
        <p:txBody>
          <a:bodyPr wrap="square" rtlCol="0">
            <a:spAutoFit/>
          </a:bodyPr>
          <a:lstStyle/>
          <a:p>
            <a:r>
              <a:rPr lang="ko-KR" altLang="en-US" dirty="0"/>
              <a:t>▶</a:t>
            </a:r>
          </a:p>
        </p:txBody>
      </p:sp>
    </p:spTree>
    <p:extLst>
      <p:ext uri="{BB962C8B-B14F-4D97-AF65-F5344CB8AC3E}">
        <p14:creationId xmlns:p14="http://schemas.microsoft.com/office/powerpoint/2010/main" val="372607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45</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40908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9" name="Text Box 12"/>
          <p:cNvSpPr txBox="1">
            <a:spLocks noChangeArrowheads="1"/>
          </p:cNvSpPr>
          <p:nvPr/>
        </p:nvSpPr>
        <p:spPr bwMode="auto">
          <a:xfrm>
            <a:off x="755203" y="872716"/>
            <a:ext cx="8531705" cy="1200329"/>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 Participating Artists</a:t>
            </a:r>
            <a:endParaRPr lang="en-US" altLang="ko-KR" sz="1800" b="1" dirty="0">
              <a:latin typeface="맑은 고딕" pitchFamily="50" charset="-127"/>
              <a:ea typeface="맑은 고딕" pitchFamily="50" charset="-127"/>
            </a:endParaRPr>
          </a:p>
          <a:p>
            <a:pPr>
              <a:spcBef>
                <a:spcPct val="50000"/>
              </a:spcBef>
            </a:pPr>
            <a:r>
              <a:rPr lang="en-US" altLang="ko-KR" sz="1600" b="1" dirty="0">
                <a:latin typeface="맑은 고딕" pitchFamily="50" charset="-127"/>
                <a:ea typeface="맑은 고딕" pitchFamily="50" charset="-127"/>
              </a:rPr>
              <a:t>Leslie Nobler(US) </a:t>
            </a:r>
            <a:r>
              <a:rPr lang="en-US" altLang="ko-KR" sz="18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New Jersey, USA William Paterson University Professor</a:t>
            </a:r>
            <a:r>
              <a:rPr lang="en-US" altLang="ko-KR" sz="1800" b="1" dirty="0">
                <a:latin typeface="맑은 고딕" pitchFamily="50" charset="-127"/>
                <a:ea typeface="맑은 고딕" pitchFamily="50" charset="-127"/>
              </a:rPr>
              <a:t> </a:t>
            </a:r>
            <a:r>
              <a:rPr lang="en-US" altLang="ko-KR" sz="2000" b="1" dirty="0">
                <a:latin typeface="맑은 고딕" pitchFamily="50" charset="-127"/>
                <a:ea typeface="맑은 고딕" pitchFamily="50" charset="-127"/>
              </a:rPr>
              <a:t> </a:t>
            </a:r>
          </a:p>
          <a:p>
            <a:pPr>
              <a:spcBef>
                <a:spcPct val="50000"/>
              </a:spcBef>
            </a:pPr>
            <a:r>
              <a:rPr lang="en-US" altLang="ko-KR" sz="1600" b="1" dirty="0">
                <a:latin typeface="맑은 고딕" pitchFamily="50" charset="-127"/>
                <a:ea typeface="맑은 고딕" pitchFamily="50" charset="-127"/>
              </a:rPr>
              <a:t>Moon-he </a:t>
            </a:r>
            <a:r>
              <a:rPr lang="en-US" altLang="ko-KR" sz="1600" b="1" dirty="0" err="1">
                <a:latin typeface="맑은 고딕" pitchFamily="50" charset="-127"/>
                <a:ea typeface="맑은 고딕" pitchFamily="50" charset="-127"/>
              </a:rPr>
              <a:t>Baik</a:t>
            </a:r>
            <a:r>
              <a:rPr lang="en-US" altLang="ko-KR" sz="1600" b="1" dirty="0">
                <a:latin typeface="맑은 고딕" pitchFamily="50" charset="-127"/>
                <a:ea typeface="맑은 고딕" pitchFamily="50" charset="-127"/>
              </a:rPr>
              <a:t>(US) - </a:t>
            </a:r>
            <a:r>
              <a:rPr lang="en-US" altLang="ko-KR" dirty="0">
                <a:latin typeface="맑은 고딕" pitchFamily="50" charset="-127"/>
                <a:ea typeface="맑은 고딕" pitchFamily="50" charset="-127"/>
              </a:rPr>
              <a:t>Associate Professor, LEED AP, Program Head, Interior Design, University of Louisville</a:t>
            </a:r>
            <a:endParaRPr lang="en-US" altLang="ko-KR" sz="1800" b="1" dirty="0">
              <a:latin typeface="맑은 고딕" panose="020B0503020000020004" pitchFamily="50" charset="-127"/>
              <a:ea typeface="맑은 고딕" panose="020B0503020000020004" pitchFamily="50" charset="-127"/>
            </a:endParaRPr>
          </a:p>
        </p:txBody>
      </p:sp>
      <p:pic>
        <p:nvPicPr>
          <p:cNvPr id="11266" name="Picture 2" descr="C:\Users\user\Desktop\수지\2018 KBF\2018 KBF_SETEC\Leslie Nobler-US\HeadShot-2.jpg"/>
          <p:cNvPicPr>
            <a:picLocks noChangeAspect="1" noChangeArrowheads="1"/>
          </p:cNvPicPr>
          <p:nvPr/>
        </p:nvPicPr>
        <p:blipFill>
          <a:blip r:embed="rId3" cstate="print"/>
          <a:srcRect/>
          <a:stretch>
            <a:fillRect/>
          </a:stretch>
        </p:blipFill>
        <p:spPr bwMode="auto">
          <a:xfrm>
            <a:off x="940189" y="4071942"/>
            <a:ext cx="1080000" cy="1347712"/>
          </a:xfrm>
          <a:prstGeom prst="rect">
            <a:avLst/>
          </a:prstGeom>
          <a:noFill/>
        </p:spPr>
      </p:pic>
      <p:pic>
        <p:nvPicPr>
          <p:cNvPr id="11269" name="Picture 5" descr="C:\Users\user\Desktop\수지\2018 KBF\2018 KBF_SETEC\Leslie Nobler-US\LNobler hi res for catalog\WrappedBlessing.jpg"/>
          <p:cNvPicPr>
            <a:picLocks noChangeAspect="1" noChangeArrowheads="1"/>
          </p:cNvPicPr>
          <p:nvPr/>
        </p:nvPicPr>
        <p:blipFill>
          <a:blip r:embed="rId4" cstate="print"/>
          <a:srcRect/>
          <a:stretch>
            <a:fillRect/>
          </a:stretch>
        </p:blipFill>
        <p:spPr bwMode="auto">
          <a:xfrm>
            <a:off x="940189" y="2169591"/>
            <a:ext cx="4024032" cy="1800000"/>
          </a:xfrm>
          <a:prstGeom prst="rect">
            <a:avLst/>
          </a:prstGeom>
          <a:noFill/>
        </p:spPr>
      </p:pic>
      <p:pic>
        <p:nvPicPr>
          <p:cNvPr id="13" name="Picture 3" descr="C:\Users\user\Desktop\수지\2018 KBF\2018 KBF_SETEC\Moon-he Baik-US\sunrise-sunset(수정).jpg"/>
          <p:cNvPicPr>
            <a:picLocks noChangeAspect="1" noChangeArrowheads="1"/>
          </p:cNvPicPr>
          <p:nvPr/>
        </p:nvPicPr>
        <p:blipFill>
          <a:blip r:embed="rId5" cstate="print"/>
          <a:srcRect/>
          <a:stretch>
            <a:fillRect/>
          </a:stretch>
        </p:blipFill>
        <p:spPr bwMode="auto">
          <a:xfrm>
            <a:off x="5080189" y="2169591"/>
            <a:ext cx="3092211" cy="3600000"/>
          </a:xfrm>
          <a:prstGeom prst="rect">
            <a:avLst/>
          </a:prstGeom>
          <a:noFill/>
        </p:spPr>
      </p:pic>
      <p:pic>
        <p:nvPicPr>
          <p:cNvPr id="14" name="Picture 2" descr="C:\Users\user\Desktop\수지\2018 KBF\2018 KBF_SETEC\Moon-he Baik-US\Moonhe Baik.jpg"/>
          <p:cNvPicPr>
            <a:picLocks noChangeAspect="1" noChangeArrowheads="1"/>
          </p:cNvPicPr>
          <p:nvPr/>
        </p:nvPicPr>
        <p:blipFill>
          <a:blip r:embed="rId6" cstate="print"/>
          <a:srcRect/>
          <a:stretch>
            <a:fillRect/>
          </a:stretch>
        </p:blipFill>
        <p:spPr bwMode="auto">
          <a:xfrm>
            <a:off x="3646614" y="4579670"/>
            <a:ext cx="1317607" cy="1189921"/>
          </a:xfrm>
          <a:prstGeom prst="rect">
            <a:avLst/>
          </a:prstGeom>
          <a:noFill/>
        </p:spPr>
      </p:pic>
      <p:sp>
        <p:nvSpPr>
          <p:cNvPr id="15" name="TextBox 14"/>
          <p:cNvSpPr txBox="1"/>
          <p:nvPr/>
        </p:nvSpPr>
        <p:spPr>
          <a:xfrm>
            <a:off x="4964221" y="5795252"/>
            <a:ext cx="3445174" cy="261610"/>
          </a:xfrm>
          <a:prstGeom prst="rect">
            <a:avLst/>
          </a:prstGeom>
          <a:noFill/>
        </p:spPr>
        <p:txBody>
          <a:bodyPr wrap="none" rtlCol="0">
            <a:spAutoFit/>
          </a:bodyPr>
          <a:lstStyle/>
          <a:p>
            <a:r>
              <a:rPr lang="en-US" altLang="ko-KR" sz="1100" dirty="0">
                <a:latin typeface="맑은 고딕" pitchFamily="50" charset="-127"/>
                <a:ea typeface="맑은 고딕" pitchFamily="50" charset="-127"/>
              </a:rPr>
              <a:t>Owned at the </a:t>
            </a:r>
            <a:r>
              <a:rPr lang="en-US" altLang="ko-KR" sz="1100" dirty="0" err="1">
                <a:latin typeface="맑은 고딕" pitchFamily="50" charset="-127"/>
                <a:ea typeface="맑은 고딕" pitchFamily="50" charset="-127"/>
              </a:rPr>
              <a:t>Chojun</a:t>
            </a:r>
            <a:r>
              <a:rPr lang="en-US" altLang="ko-KR" sz="1100" dirty="0">
                <a:latin typeface="맑은 고딕" pitchFamily="50" charset="-127"/>
                <a:ea typeface="맑은 고딕" pitchFamily="50" charset="-127"/>
              </a:rPr>
              <a:t> Textile &amp; Quilt Art Museum</a:t>
            </a:r>
            <a:r>
              <a:rPr lang="en-US" altLang="ko-KR" sz="1100" dirty="0"/>
              <a:t> </a:t>
            </a:r>
            <a:endParaRPr lang="ko-KR" altLang="en-US" sz="1100" dirty="0"/>
          </a:p>
        </p:txBody>
      </p:sp>
      <p:sp>
        <p:nvSpPr>
          <p:cNvPr id="11" name="TextBox 10"/>
          <p:cNvSpPr txBox="1"/>
          <p:nvPr/>
        </p:nvSpPr>
        <p:spPr>
          <a:xfrm>
            <a:off x="2020189" y="4071942"/>
            <a:ext cx="765861" cy="276999"/>
          </a:xfrm>
          <a:prstGeom prst="rect">
            <a:avLst/>
          </a:prstGeom>
          <a:noFill/>
        </p:spPr>
        <p:txBody>
          <a:bodyPr wrap="square" rtlCol="0">
            <a:spAutoFit/>
          </a:bodyPr>
          <a:lstStyle/>
          <a:p>
            <a:r>
              <a:rPr lang="ko-KR" altLang="en-US" dirty="0"/>
              <a:t>▲</a:t>
            </a:r>
          </a:p>
        </p:txBody>
      </p:sp>
      <p:sp>
        <p:nvSpPr>
          <p:cNvPr id="16" name="TextBox 15"/>
          <p:cNvSpPr txBox="1"/>
          <p:nvPr/>
        </p:nvSpPr>
        <p:spPr>
          <a:xfrm>
            <a:off x="4752205" y="4302671"/>
            <a:ext cx="424032" cy="276999"/>
          </a:xfrm>
          <a:prstGeom prst="rect">
            <a:avLst/>
          </a:prstGeom>
          <a:noFill/>
        </p:spPr>
        <p:txBody>
          <a:bodyPr wrap="square" rtlCol="0">
            <a:spAutoFit/>
          </a:bodyPr>
          <a:lstStyle/>
          <a:p>
            <a:r>
              <a:rPr lang="ko-KR" altLang="en-US" dirty="0"/>
              <a:t>▶</a:t>
            </a:r>
          </a:p>
        </p:txBody>
      </p:sp>
    </p:spTree>
    <p:extLst>
      <p:ext uri="{BB962C8B-B14F-4D97-AF65-F5344CB8AC3E}">
        <p14:creationId xmlns:p14="http://schemas.microsoft.com/office/powerpoint/2010/main" val="3726073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46</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6913140"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9" name="Text Box 12"/>
          <p:cNvSpPr txBox="1">
            <a:spLocks noChangeArrowheads="1"/>
          </p:cNvSpPr>
          <p:nvPr/>
        </p:nvSpPr>
        <p:spPr bwMode="auto">
          <a:xfrm>
            <a:off x="755203" y="872716"/>
            <a:ext cx="7777609" cy="738664"/>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 Participating Artists</a:t>
            </a:r>
            <a:endParaRPr lang="en-US" altLang="ko-KR" sz="1600" b="1" dirty="0">
              <a:latin typeface="맑은 고딕" pitchFamily="50" charset="-127"/>
              <a:ea typeface="맑은 고딕" pitchFamily="50" charset="-127"/>
            </a:endParaRPr>
          </a:p>
          <a:p>
            <a:pPr>
              <a:spcBef>
                <a:spcPct val="50000"/>
              </a:spcBef>
            </a:pPr>
            <a:r>
              <a:rPr lang="en-US" altLang="ko-KR" sz="1600" b="1" dirty="0">
                <a:latin typeface="맑은 고딕" pitchFamily="50" charset="-127"/>
                <a:ea typeface="맑은 고딕" pitchFamily="50" charset="-127"/>
              </a:rPr>
              <a:t>: Marian </a:t>
            </a:r>
            <a:r>
              <a:rPr lang="en-US" altLang="ko-KR" sz="1600" b="1" dirty="0" err="1">
                <a:latin typeface="맑은 고딕" pitchFamily="50" charset="-127"/>
                <a:ea typeface="맑은 고딕" pitchFamily="50" charset="-127"/>
              </a:rPr>
              <a:t>Bijlenga</a:t>
            </a:r>
            <a:r>
              <a:rPr lang="en-US" altLang="ko-KR" sz="1600" b="1" dirty="0">
                <a:latin typeface="맑은 고딕" pitchFamily="50" charset="-127"/>
                <a:ea typeface="맑은 고딕" pitchFamily="50" charset="-127"/>
              </a:rPr>
              <a:t>(</a:t>
            </a:r>
            <a:r>
              <a:rPr lang="en-US" altLang="ko-KR" sz="1600" b="1" dirty="0" err="1">
                <a:latin typeface="맑은 고딕" pitchFamily="50" charset="-127"/>
                <a:ea typeface="맑은 고딕" pitchFamily="50" charset="-127"/>
              </a:rPr>
              <a:t>Netheland</a:t>
            </a:r>
            <a:r>
              <a:rPr lang="en-US" altLang="ko-KR" sz="1600" b="1" dirty="0">
                <a:latin typeface="맑은 고딕" pitchFamily="50" charset="-127"/>
                <a:ea typeface="맑은 고딕" pitchFamily="50" charset="-127"/>
              </a:rPr>
              <a:t>) / Hannah </a:t>
            </a:r>
            <a:r>
              <a:rPr lang="en-US" altLang="ko-KR" sz="1600" b="1" dirty="0" err="1">
                <a:latin typeface="맑은 고딕" pitchFamily="50" charset="-127"/>
                <a:ea typeface="맑은 고딕" pitchFamily="50" charset="-127"/>
              </a:rPr>
              <a:t>Sandstrom</a:t>
            </a:r>
            <a:r>
              <a:rPr lang="en-US" altLang="ko-KR" sz="1600" b="1" dirty="0">
                <a:latin typeface="맑은 고딕" pitchFamily="50" charset="-127"/>
                <a:ea typeface="맑은 고딕" pitchFamily="50" charset="-127"/>
              </a:rPr>
              <a:t> </a:t>
            </a:r>
            <a:r>
              <a:rPr lang="en-US" altLang="ko-KR" sz="1600" b="1" dirty="0" err="1">
                <a:latin typeface="맑은 고딕" pitchFamily="50" charset="-127"/>
                <a:ea typeface="맑은 고딕" pitchFamily="50" charset="-127"/>
              </a:rPr>
              <a:t>Brunskog</a:t>
            </a:r>
            <a:r>
              <a:rPr lang="en-US" altLang="ko-KR" sz="1600" b="1" dirty="0">
                <a:latin typeface="맑은 고딕" pitchFamily="50" charset="-127"/>
                <a:ea typeface="맑은 고딕" pitchFamily="50" charset="-127"/>
              </a:rPr>
              <a:t>(Sweden)</a:t>
            </a:r>
          </a:p>
        </p:txBody>
      </p:sp>
      <p:sp>
        <p:nvSpPr>
          <p:cNvPr id="2" name="TextBox 1"/>
          <p:cNvSpPr txBox="1"/>
          <p:nvPr/>
        </p:nvSpPr>
        <p:spPr>
          <a:xfrm>
            <a:off x="919504" y="5805264"/>
            <a:ext cx="3976532" cy="610616"/>
          </a:xfrm>
          <a:prstGeom prst="rect">
            <a:avLst/>
          </a:prstGeom>
          <a:noFill/>
        </p:spPr>
        <p:txBody>
          <a:bodyPr wrap="square" rtlCol="0">
            <a:spAutoFit/>
          </a:bodyPr>
          <a:lstStyle/>
          <a:p>
            <a:pPr>
              <a:lnSpc>
                <a:spcPct val="150000"/>
              </a:lnSpc>
            </a:pPr>
            <a:r>
              <a:rPr lang="en-US" altLang="ko-KR" dirty="0">
                <a:latin typeface="맑은 고딕" pitchFamily="50" charset="-127"/>
                <a:ea typeface="맑은 고딕" pitchFamily="50" charset="-127"/>
              </a:rPr>
              <a:t>Many participation of international event judges</a:t>
            </a:r>
          </a:p>
          <a:p>
            <a:pPr>
              <a:lnSpc>
                <a:spcPct val="150000"/>
              </a:lnSpc>
            </a:pPr>
            <a:r>
              <a:rPr lang="en-US" altLang="ko-KR" dirty="0">
                <a:latin typeface="맑은 고딕" pitchFamily="50" charset="-127"/>
                <a:ea typeface="맑은 고딕" pitchFamily="50" charset="-127"/>
              </a:rPr>
              <a:t>Websites</a:t>
            </a:r>
            <a:r>
              <a:rPr lang="ko-KR" altLang="en-US" dirty="0">
                <a:latin typeface="맑은 고딕" pitchFamily="50" charset="-127"/>
                <a:ea typeface="맑은 고딕" pitchFamily="50" charset="-127"/>
              </a:rPr>
              <a:t> </a:t>
            </a:r>
            <a:r>
              <a:rPr lang="en-US" altLang="ko-KR" dirty="0">
                <a:latin typeface="맑은 고딕" pitchFamily="50" charset="-127"/>
                <a:ea typeface="맑은 고딕" pitchFamily="50" charset="-127"/>
              </a:rPr>
              <a:t>http://marianbijlenga.tumblr.com/</a:t>
            </a:r>
            <a:endParaRPr lang="ko-KR" altLang="en-US" dirty="0">
              <a:latin typeface="맑은 고딕" pitchFamily="50" charset="-127"/>
              <a:ea typeface="맑은 고딕" pitchFamily="50" charset="-127"/>
            </a:endParaRPr>
          </a:p>
        </p:txBody>
      </p:sp>
      <p:pic>
        <p:nvPicPr>
          <p:cNvPr id="4098" name="Picture 2" descr="C:\Users\user\Desktop\수지\2018 KBF\2018 KBF_SETEC\-Marian Bijlenga-Netherlands\Marianne BiljengaCOMPLETE\3개합친것.jpg"/>
          <p:cNvPicPr>
            <a:picLocks noChangeAspect="1" noChangeArrowheads="1"/>
          </p:cNvPicPr>
          <p:nvPr/>
        </p:nvPicPr>
        <p:blipFill>
          <a:blip r:embed="rId3" cstate="print"/>
          <a:srcRect r="68450"/>
          <a:stretch>
            <a:fillRect/>
          </a:stretch>
        </p:blipFill>
        <p:spPr bwMode="auto">
          <a:xfrm>
            <a:off x="428596" y="2000240"/>
            <a:ext cx="3564197" cy="3912910"/>
          </a:xfrm>
          <a:prstGeom prst="rect">
            <a:avLst/>
          </a:prstGeom>
          <a:noFill/>
        </p:spPr>
      </p:pic>
      <p:pic>
        <p:nvPicPr>
          <p:cNvPr id="4099" name="Picture 3" descr="C:\Users\user\Desktop\수지\2018 KBF\2018 KBF_SETEC\-Marian Bijlenga-Netherlands\Marianne BiljengaCOMPLETE\marian bijlenga hs.png"/>
          <p:cNvPicPr>
            <a:picLocks noChangeAspect="1" noChangeArrowheads="1"/>
          </p:cNvPicPr>
          <p:nvPr/>
        </p:nvPicPr>
        <p:blipFill>
          <a:blip r:embed="rId4" cstate="print"/>
          <a:srcRect/>
          <a:stretch>
            <a:fillRect/>
          </a:stretch>
        </p:blipFill>
        <p:spPr bwMode="auto">
          <a:xfrm>
            <a:off x="3816036" y="4394142"/>
            <a:ext cx="1080000" cy="1131168"/>
          </a:xfrm>
          <a:prstGeom prst="rect">
            <a:avLst/>
          </a:prstGeom>
          <a:noFill/>
        </p:spPr>
      </p:pic>
      <p:pic>
        <p:nvPicPr>
          <p:cNvPr id="11" name="Picture 2" descr="C:\Users\user\Desktop\수지\2018 KBF\2018 KBF_SETEC\Hannah Sandstrom Brunskog-Sweden\Hannah-Sandstro_m-_Secrets_-(수정).jpg"/>
          <p:cNvPicPr>
            <a:picLocks noChangeAspect="1" noChangeArrowheads="1"/>
          </p:cNvPicPr>
          <p:nvPr/>
        </p:nvPicPr>
        <p:blipFill>
          <a:blip r:embed="rId5" cstate="print"/>
          <a:srcRect/>
          <a:stretch>
            <a:fillRect/>
          </a:stretch>
        </p:blipFill>
        <p:spPr bwMode="auto">
          <a:xfrm>
            <a:off x="5143504" y="2197546"/>
            <a:ext cx="3662613" cy="2845679"/>
          </a:xfrm>
          <a:prstGeom prst="rect">
            <a:avLst/>
          </a:prstGeom>
          <a:noFill/>
        </p:spPr>
      </p:pic>
      <p:pic>
        <p:nvPicPr>
          <p:cNvPr id="13" name="Picture 4" descr="C:\Users\user\Desktop\수지\2018 KBF\2018 KBF_SETEC\Hannah Sandstrom Brunskog-Sweden\Hannah headshot.JPG"/>
          <p:cNvPicPr>
            <a:picLocks noChangeAspect="1" noChangeArrowheads="1"/>
          </p:cNvPicPr>
          <p:nvPr/>
        </p:nvPicPr>
        <p:blipFill>
          <a:blip r:embed="rId6" cstate="print"/>
          <a:srcRect/>
          <a:stretch>
            <a:fillRect/>
          </a:stretch>
        </p:blipFill>
        <p:spPr bwMode="auto">
          <a:xfrm>
            <a:off x="3944187" y="2197546"/>
            <a:ext cx="1080000" cy="1080000"/>
          </a:xfrm>
          <a:prstGeom prst="rect">
            <a:avLst/>
          </a:prstGeom>
          <a:noFill/>
        </p:spPr>
      </p:pic>
      <p:sp>
        <p:nvSpPr>
          <p:cNvPr id="14" name="TextBox 13"/>
          <p:cNvSpPr txBox="1"/>
          <p:nvPr/>
        </p:nvSpPr>
        <p:spPr>
          <a:xfrm>
            <a:off x="5143504" y="5158933"/>
            <a:ext cx="3857652" cy="646331"/>
          </a:xfrm>
          <a:prstGeom prst="rect">
            <a:avLst/>
          </a:prstGeom>
          <a:noFill/>
        </p:spPr>
        <p:txBody>
          <a:bodyPr wrap="square" rtlCol="0">
            <a:spAutoFit/>
          </a:bodyPr>
          <a:lstStyle/>
          <a:p>
            <a:r>
              <a:rPr lang="en-US" altLang="ko-KR" dirty="0">
                <a:latin typeface="맑은 고딕" pitchFamily="50" charset="-127"/>
                <a:ea typeface="맑은 고딕" pitchFamily="50" charset="-127"/>
              </a:rPr>
              <a:t>Websites</a:t>
            </a:r>
            <a:r>
              <a:rPr lang="ko-KR" altLang="en-US" dirty="0">
                <a:latin typeface="맑은 고딕" pitchFamily="50" charset="-127"/>
                <a:ea typeface="맑은 고딕" pitchFamily="50" charset="-127"/>
              </a:rPr>
              <a:t> </a:t>
            </a:r>
            <a:r>
              <a:rPr lang="en-US" altLang="ko-KR" dirty="0">
                <a:latin typeface="맑은 고딕" pitchFamily="50" charset="-127"/>
                <a:ea typeface="맑은 고딕" pitchFamily="50" charset="-127"/>
              </a:rPr>
              <a:t>	www.hannahsandstrom.se</a:t>
            </a:r>
          </a:p>
          <a:p>
            <a:r>
              <a:rPr lang="en-US" altLang="ko-KR" dirty="0">
                <a:latin typeface="맑은 고딕" pitchFamily="50" charset="-127"/>
                <a:ea typeface="맑은 고딕" pitchFamily="50" charset="-127"/>
              </a:rPr>
              <a:t>	www.instagram.com/hannahappenings</a:t>
            </a:r>
          </a:p>
          <a:p>
            <a:endParaRPr lang="ko-KR" altLang="en-US" dirty="0">
              <a:latin typeface="맑은 고딕" pitchFamily="50" charset="-127"/>
              <a:ea typeface="맑은 고딕" pitchFamily="50" charset="-127"/>
            </a:endParaRPr>
          </a:p>
        </p:txBody>
      </p:sp>
      <p:sp>
        <p:nvSpPr>
          <p:cNvPr id="16" name="TextBox 15"/>
          <p:cNvSpPr txBox="1"/>
          <p:nvPr/>
        </p:nvSpPr>
        <p:spPr>
          <a:xfrm>
            <a:off x="4684020" y="3357562"/>
            <a:ext cx="424032" cy="276999"/>
          </a:xfrm>
          <a:prstGeom prst="rect">
            <a:avLst/>
          </a:prstGeom>
          <a:noFill/>
        </p:spPr>
        <p:txBody>
          <a:bodyPr wrap="square" rtlCol="0">
            <a:spAutoFit/>
          </a:bodyPr>
          <a:lstStyle/>
          <a:p>
            <a:r>
              <a:rPr lang="ko-KR" altLang="en-US" dirty="0"/>
              <a:t>▶</a:t>
            </a:r>
          </a:p>
        </p:txBody>
      </p:sp>
      <p:sp>
        <p:nvSpPr>
          <p:cNvPr id="17" name="TextBox 16"/>
          <p:cNvSpPr txBox="1"/>
          <p:nvPr/>
        </p:nvSpPr>
        <p:spPr>
          <a:xfrm rot="10800000">
            <a:off x="3604020" y="4025672"/>
            <a:ext cx="424032" cy="276999"/>
          </a:xfrm>
          <a:prstGeom prst="rect">
            <a:avLst/>
          </a:prstGeom>
          <a:noFill/>
        </p:spPr>
        <p:txBody>
          <a:bodyPr wrap="square" rtlCol="0">
            <a:spAutoFit/>
          </a:bodyPr>
          <a:lstStyle/>
          <a:p>
            <a:r>
              <a:rPr lang="ko-KR" altLang="en-US" dirty="0"/>
              <a:t>▶</a:t>
            </a:r>
          </a:p>
        </p:txBody>
      </p:sp>
    </p:spTree>
    <p:extLst>
      <p:ext uri="{BB962C8B-B14F-4D97-AF65-F5344CB8AC3E}">
        <p14:creationId xmlns:p14="http://schemas.microsoft.com/office/powerpoint/2010/main" val="3971514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47</a:t>
            </a:fld>
            <a:endParaRPr lang="en-US" altLang="ko-KR" sz="900" dirty="0">
              <a:latin typeface="맑은 고딕" pitchFamily="50" charset="-127"/>
              <a:ea typeface="맑은 고딕" pitchFamily="50" charset="-127"/>
            </a:endParaRPr>
          </a:p>
        </p:txBody>
      </p:sp>
      <p:sp>
        <p:nvSpPr>
          <p:cNvPr id="12" name="Text Box 12"/>
          <p:cNvSpPr txBox="1">
            <a:spLocks noChangeArrowheads="1"/>
          </p:cNvSpPr>
          <p:nvPr/>
        </p:nvSpPr>
        <p:spPr bwMode="auto">
          <a:xfrm>
            <a:off x="611188" y="406594"/>
            <a:ext cx="576101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9" name="Text Box 12"/>
          <p:cNvSpPr txBox="1">
            <a:spLocks noChangeArrowheads="1"/>
          </p:cNvSpPr>
          <p:nvPr/>
        </p:nvSpPr>
        <p:spPr bwMode="auto">
          <a:xfrm>
            <a:off x="755204" y="872716"/>
            <a:ext cx="7245820" cy="738664"/>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 Participating Artists</a:t>
            </a:r>
            <a:endParaRPr lang="en-US" altLang="ko-KR" sz="1600" b="1" dirty="0">
              <a:latin typeface="맑은 고딕" pitchFamily="50" charset="-127"/>
              <a:ea typeface="맑은 고딕" pitchFamily="50" charset="-127"/>
            </a:endParaRPr>
          </a:p>
          <a:p>
            <a:pPr>
              <a:spcBef>
                <a:spcPct val="50000"/>
              </a:spcBef>
            </a:pPr>
            <a:r>
              <a:rPr lang="ko-KR" altLang="en-US" sz="1600" b="1" dirty="0">
                <a:latin typeface="맑은 고딕" pitchFamily="50" charset="-127"/>
                <a:ea typeface="맑은 고딕" pitchFamily="50" charset="-127"/>
              </a:rPr>
              <a:t> </a:t>
            </a:r>
            <a:r>
              <a:rPr lang="en-US" altLang="ko-KR" sz="1600" b="1" dirty="0">
                <a:latin typeface="맑은 고딕" pitchFamily="50" charset="-127"/>
                <a:ea typeface="맑은 고딕" pitchFamily="50" charset="-127"/>
              </a:rPr>
              <a:t>: </a:t>
            </a:r>
            <a:r>
              <a:rPr lang="en-US" altLang="ko-KR" sz="1400" b="1" dirty="0">
                <a:latin typeface="맑은 고딕" pitchFamily="50" charset="-127"/>
                <a:ea typeface="맑은 고딕" pitchFamily="50" charset="-127"/>
              </a:rPr>
              <a:t>(Left)</a:t>
            </a:r>
            <a:r>
              <a:rPr lang="en-US" altLang="ko-KR" sz="1600" b="1" dirty="0">
                <a:latin typeface="맑은 고딕" pitchFamily="50" charset="-127"/>
                <a:ea typeface="맑은 고딕" pitchFamily="50" charset="-127"/>
              </a:rPr>
              <a:t> Magda </a:t>
            </a:r>
            <a:r>
              <a:rPr lang="en-US" altLang="ko-KR" sz="1600" b="1" dirty="0" err="1">
                <a:latin typeface="맑은 고딕" pitchFamily="50" charset="-127"/>
                <a:ea typeface="맑은 고딕" pitchFamily="50" charset="-127"/>
              </a:rPr>
              <a:t>Sobon</a:t>
            </a:r>
            <a:r>
              <a:rPr lang="en-US" altLang="ko-KR" sz="1600" b="1" dirty="0">
                <a:latin typeface="맑은 고딕" pitchFamily="50" charset="-127"/>
                <a:ea typeface="맑은 고딕" pitchFamily="50" charset="-127"/>
              </a:rPr>
              <a:t>(Poland) / </a:t>
            </a:r>
            <a:r>
              <a:rPr lang="en-US" altLang="ko-KR" sz="1400" b="1" dirty="0">
                <a:latin typeface="맑은 고딕" pitchFamily="50" charset="-127"/>
                <a:ea typeface="맑은 고딕" pitchFamily="50" charset="-127"/>
              </a:rPr>
              <a:t>(Right)</a:t>
            </a:r>
            <a:r>
              <a:rPr lang="en-US" altLang="ko-KR" sz="1600" b="1" dirty="0">
                <a:latin typeface="맑은 고딕" pitchFamily="50" charset="-127"/>
                <a:ea typeface="맑은 고딕" pitchFamily="50" charset="-127"/>
              </a:rPr>
              <a:t> Judith </a:t>
            </a:r>
            <a:r>
              <a:rPr lang="en-US" altLang="ko-KR" sz="1600" b="1" dirty="0" err="1">
                <a:latin typeface="맑은 고딕" pitchFamily="50" charset="-127"/>
                <a:ea typeface="맑은 고딕" pitchFamily="50" charset="-127"/>
              </a:rPr>
              <a:t>Mundwiler</a:t>
            </a:r>
            <a:r>
              <a:rPr lang="en-US" altLang="ko-KR" sz="1600" b="1" dirty="0">
                <a:latin typeface="맑은 고딕" pitchFamily="50" charset="-127"/>
                <a:ea typeface="맑은 고딕" pitchFamily="50" charset="-127"/>
              </a:rPr>
              <a:t>(Swiss)</a:t>
            </a:r>
          </a:p>
        </p:txBody>
      </p:sp>
      <p:pic>
        <p:nvPicPr>
          <p:cNvPr id="2050" name="Picture 2" descr="C:\Users\user\Desktop\수지\2018 KBF\2018 KBF_SETEC\-Magda Sobon-Poland\앞뒤.jpg"/>
          <p:cNvPicPr>
            <a:picLocks noChangeAspect="1" noChangeArrowheads="1"/>
          </p:cNvPicPr>
          <p:nvPr/>
        </p:nvPicPr>
        <p:blipFill>
          <a:blip r:embed="rId3" cstate="print"/>
          <a:srcRect/>
          <a:stretch>
            <a:fillRect/>
          </a:stretch>
        </p:blipFill>
        <p:spPr bwMode="auto">
          <a:xfrm>
            <a:off x="611188" y="2500306"/>
            <a:ext cx="3317870" cy="3898497"/>
          </a:xfrm>
          <a:prstGeom prst="rect">
            <a:avLst/>
          </a:prstGeom>
          <a:noFill/>
        </p:spPr>
      </p:pic>
      <p:pic>
        <p:nvPicPr>
          <p:cNvPr id="2051" name="Picture 3" descr="C:\Users\user\Desktop\수지\2018 KBF\2018 KBF_SETEC\-Magda Sobon-Poland\Photo_Magda Sobon_.jpg"/>
          <p:cNvPicPr>
            <a:picLocks noChangeAspect="1" noChangeArrowheads="1"/>
          </p:cNvPicPr>
          <p:nvPr/>
        </p:nvPicPr>
        <p:blipFill>
          <a:blip r:embed="rId4" cstate="print"/>
          <a:srcRect/>
          <a:stretch>
            <a:fillRect/>
          </a:stretch>
        </p:blipFill>
        <p:spPr bwMode="auto">
          <a:xfrm>
            <a:off x="3929058" y="4500570"/>
            <a:ext cx="1080000" cy="1627813"/>
          </a:xfrm>
          <a:prstGeom prst="rect">
            <a:avLst/>
          </a:prstGeom>
          <a:noFill/>
        </p:spPr>
      </p:pic>
      <p:pic>
        <p:nvPicPr>
          <p:cNvPr id="12290" name="Picture 2" descr="C:\Users\user\Desktop\수지\2018 KBF\2018 KBF_SETEC\Judith Mundwiler-Swiss\JUDITH MUNDWILER 얼굴.jpeg"/>
          <p:cNvPicPr>
            <a:picLocks noChangeAspect="1" noChangeArrowheads="1"/>
          </p:cNvPicPr>
          <p:nvPr/>
        </p:nvPicPr>
        <p:blipFill>
          <a:blip r:embed="rId5" cstate="print"/>
          <a:srcRect/>
          <a:stretch>
            <a:fillRect/>
          </a:stretch>
        </p:blipFill>
        <p:spPr bwMode="auto">
          <a:xfrm>
            <a:off x="4041736" y="1785926"/>
            <a:ext cx="1567179" cy="1044378"/>
          </a:xfrm>
          <a:prstGeom prst="rect">
            <a:avLst/>
          </a:prstGeom>
          <a:noFill/>
        </p:spPr>
      </p:pic>
      <p:pic>
        <p:nvPicPr>
          <p:cNvPr id="12291" name="Picture 3" descr="C:\Users\user\Desktop\수지\2018 KBF\2018 KBF_SETEC\Judith Mundwiler-Swiss\Stille-first-side-포토샵.jpg"/>
          <p:cNvPicPr>
            <a:picLocks noChangeAspect="1" noChangeArrowheads="1"/>
          </p:cNvPicPr>
          <p:nvPr/>
        </p:nvPicPr>
        <p:blipFill>
          <a:blip r:embed="rId6" cstate="print"/>
          <a:srcRect/>
          <a:stretch>
            <a:fillRect/>
          </a:stretch>
        </p:blipFill>
        <p:spPr bwMode="auto">
          <a:xfrm>
            <a:off x="5739637" y="1785926"/>
            <a:ext cx="2793176" cy="3600000"/>
          </a:xfrm>
          <a:prstGeom prst="rect">
            <a:avLst/>
          </a:prstGeom>
          <a:noFill/>
        </p:spPr>
      </p:pic>
      <p:sp>
        <p:nvSpPr>
          <p:cNvPr id="11" name="TextBox 10"/>
          <p:cNvSpPr txBox="1"/>
          <p:nvPr/>
        </p:nvSpPr>
        <p:spPr>
          <a:xfrm>
            <a:off x="5315605" y="2830304"/>
            <a:ext cx="424032" cy="276999"/>
          </a:xfrm>
          <a:prstGeom prst="rect">
            <a:avLst/>
          </a:prstGeom>
          <a:noFill/>
        </p:spPr>
        <p:txBody>
          <a:bodyPr wrap="square" rtlCol="0">
            <a:spAutoFit/>
          </a:bodyPr>
          <a:lstStyle/>
          <a:p>
            <a:r>
              <a:rPr lang="ko-KR" altLang="en-US" dirty="0"/>
              <a:t>▶</a:t>
            </a:r>
          </a:p>
        </p:txBody>
      </p:sp>
      <p:sp>
        <p:nvSpPr>
          <p:cNvPr id="13" name="TextBox 12"/>
          <p:cNvSpPr txBox="1"/>
          <p:nvPr/>
        </p:nvSpPr>
        <p:spPr>
          <a:xfrm rot="10800000">
            <a:off x="3717042" y="4164171"/>
            <a:ext cx="424032" cy="276999"/>
          </a:xfrm>
          <a:prstGeom prst="rect">
            <a:avLst/>
          </a:prstGeom>
          <a:noFill/>
        </p:spPr>
        <p:txBody>
          <a:bodyPr wrap="square" rtlCol="0">
            <a:spAutoFit/>
          </a:bodyPr>
          <a:lstStyle/>
          <a:p>
            <a:r>
              <a:rPr lang="ko-KR" altLang="en-US" dirty="0"/>
              <a:t>▶</a:t>
            </a:r>
          </a:p>
        </p:txBody>
      </p:sp>
    </p:spTree>
    <p:extLst>
      <p:ext uri="{BB962C8B-B14F-4D97-AF65-F5344CB8AC3E}">
        <p14:creationId xmlns:p14="http://schemas.microsoft.com/office/powerpoint/2010/main" val="3085222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4" y="872716"/>
            <a:ext cx="7531572"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Exhibition_ Group Exhibition(</a:t>
            </a:r>
            <a:r>
              <a:rPr lang="en-US" altLang="ko-KR" sz="1800" b="1" dirty="0">
                <a:solidFill>
                  <a:srgbClr val="FFC000"/>
                </a:solidFill>
                <a:latin typeface="맑은 고딕" pitchFamily="50" charset="-127"/>
                <a:ea typeface="맑은 고딕" pitchFamily="50" charset="-127"/>
              </a:rPr>
              <a:t>US</a:t>
            </a:r>
            <a:r>
              <a:rPr lang="ko-KR" altLang="en-US" sz="1800" b="1" dirty="0">
                <a:solidFill>
                  <a:srgbClr val="FFC000"/>
                </a:solidFill>
                <a:latin typeface="맑은 고딕" pitchFamily="50" charset="-127"/>
                <a:ea typeface="맑은 고딕" pitchFamily="50" charset="-127"/>
              </a:rPr>
              <a:t> </a:t>
            </a:r>
            <a:r>
              <a:rPr lang="en-US" altLang="ko-KR" sz="1800" b="1" dirty="0">
                <a:solidFill>
                  <a:srgbClr val="FFC000"/>
                </a:solidFill>
                <a:latin typeface="맑은 고딕" pitchFamily="50" charset="-127"/>
                <a:ea typeface="맑은 고딕" pitchFamily="50" charset="-127"/>
              </a:rPr>
              <a:t>TSGNY</a:t>
            </a:r>
            <a:r>
              <a:rPr lang="en-US" altLang="ko-KR" sz="1800" b="1" dirty="0">
                <a:solidFill>
                  <a:schemeClr val="tx1">
                    <a:lumMod val="65000"/>
                    <a:lumOff val="35000"/>
                  </a:schemeClr>
                </a:solidFill>
                <a:latin typeface="맑은 고딕" pitchFamily="50" charset="-127"/>
                <a:ea typeface="맑은 고딕" pitchFamily="50" charset="-127"/>
              </a:rPr>
              <a:t>, Switzerland, Romania, Yongin University) </a:t>
            </a:r>
          </a:p>
        </p:txBody>
      </p:sp>
      <p:sp>
        <p:nvSpPr>
          <p:cNvPr id="17" name="직사각형 4"/>
          <p:cNvSpPr/>
          <p:nvPr/>
        </p:nvSpPr>
        <p:spPr>
          <a:xfrm>
            <a:off x="611188" y="5540303"/>
            <a:ext cx="3389308" cy="715581"/>
          </a:xfrm>
          <a:prstGeom prst="rect">
            <a:avLst/>
          </a:prstGeom>
        </p:spPr>
        <p:txBody>
          <a:bodyPr wrap="square">
            <a:spAutoFit/>
          </a:bodyPr>
          <a:lstStyle/>
          <a:p>
            <a:pPr latinLnBrk="0">
              <a:lnSpc>
                <a:spcPct val="150000"/>
              </a:lnSpc>
            </a:pP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Representative Textile Group in US</a:t>
            </a:r>
          </a:p>
          <a:p>
            <a:pPr latinLnBrk="0">
              <a:lnSpc>
                <a:spcPct val="150000"/>
              </a:lnSpc>
            </a:pPr>
            <a:r>
              <a:rPr lang="en-US" altLang="ko-KR" sz="900" dirty="0">
                <a:latin typeface="맑은 고딕" panose="020B0503020000020004" pitchFamily="50" charset="-127"/>
                <a:ea typeface="맑은 고딕" panose="020B0503020000020004" pitchFamily="50" charset="-127"/>
              </a:rPr>
              <a:t>TSGNY Group Exhibition Works</a:t>
            </a:r>
          </a:p>
          <a:p>
            <a:pPr latinLnBrk="0">
              <a:lnSpc>
                <a:spcPct val="150000"/>
              </a:lnSpc>
            </a:pPr>
            <a:r>
              <a:rPr lang="en-US" altLang="ko-KR" sz="900" dirty="0">
                <a:latin typeface="맑은 고딕" panose="020B0503020000020004" pitchFamily="50" charset="-127"/>
                <a:ea typeface="맑은 고딕" panose="020B0503020000020004" pitchFamily="50" charset="-127"/>
              </a:rPr>
              <a:t>43</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Artists, 45 Works</a:t>
            </a:r>
            <a:endParaRPr lang="ko-KR" altLang="en-US" sz="900" dirty="0">
              <a:latin typeface="맑은 고딕" panose="020B0503020000020004" pitchFamily="50" charset="-127"/>
              <a:ea typeface="맑은 고딕" panose="020B0503020000020004" pitchFamily="50" charset="-127"/>
            </a:endParaRPr>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48</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406594"/>
            <a:ext cx="603251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pic>
        <p:nvPicPr>
          <p:cNvPr id="6146" name="Picture 2" descr="C:\Users\user\Desktop\수지\2018 KBF\KBF record\카카오톡 받은 파일\KakaoTalk_20180612_114957091.jpg"/>
          <p:cNvPicPr>
            <a:picLocks noChangeAspect="1" noChangeArrowheads="1"/>
          </p:cNvPicPr>
          <p:nvPr/>
        </p:nvPicPr>
        <p:blipFill>
          <a:blip r:embed="rId3" cstate="print">
            <a:lum bright="10000" contrast="10000"/>
          </a:blip>
          <a:srcRect t="15190"/>
          <a:stretch>
            <a:fillRect/>
          </a:stretch>
        </p:blipFill>
        <p:spPr bwMode="auto">
          <a:xfrm>
            <a:off x="4540189" y="2357430"/>
            <a:ext cx="4380097" cy="2786082"/>
          </a:xfrm>
          <a:prstGeom prst="rect">
            <a:avLst/>
          </a:prstGeom>
          <a:noFill/>
        </p:spPr>
      </p:pic>
      <p:pic>
        <p:nvPicPr>
          <p:cNvPr id="6148" name="Picture 4" descr="C:\Users\user\Desktop\수지\2018 KBF\KBF record\카카오톡 받은 파일\KakaoTalk_20180612_114856625.jpg"/>
          <p:cNvPicPr>
            <a:picLocks noChangeAspect="1" noChangeArrowheads="1"/>
          </p:cNvPicPr>
          <p:nvPr/>
        </p:nvPicPr>
        <p:blipFill>
          <a:blip r:embed="rId4" cstate="print"/>
          <a:srcRect/>
          <a:stretch>
            <a:fillRect/>
          </a:stretch>
        </p:blipFill>
        <p:spPr bwMode="auto">
          <a:xfrm>
            <a:off x="611188" y="2357430"/>
            <a:ext cx="3714776" cy="2786082"/>
          </a:xfrm>
          <a:prstGeom prst="rect">
            <a:avLst/>
          </a:prstGeom>
          <a:noFill/>
        </p:spPr>
      </p:pic>
    </p:spTree>
    <p:extLst>
      <p:ext uri="{BB962C8B-B14F-4D97-AF65-F5344CB8AC3E}">
        <p14:creationId xmlns:p14="http://schemas.microsoft.com/office/powerpoint/2010/main" val="3249697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4" y="872716"/>
            <a:ext cx="7531572"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Exhibition_ Group Exhibition(US</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TSGNY, </a:t>
            </a:r>
            <a:r>
              <a:rPr lang="en-US" altLang="ko-KR" sz="1800" b="1" dirty="0">
                <a:solidFill>
                  <a:srgbClr val="FFC000"/>
                </a:solidFill>
                <a:latin typeface="맑은 고딕" pitchFamily="50" charset="-127"/>
                <a:ea typeface="맑은 고딕" pitchFamily="50" charset="-127"/>
              </a:rPr>
              <a:t>Switzerland</a:t>
            </a:r>
            <a:r>
              <a:rPr lang="en-US" altLang="ko-KR" sz="1800" b="1" dirty="0">
                <a:solidFill>
                  <a:schemeClr val="tx1">
                    <a:lumMod val="65000"/>
                    <a:lumOff val="35000"/>
                  </a:schemeClr>
                </a:solidFill>
                <a:latin typeface="맑은 고딕" pitchFamily="50" charset="-127"/>
                <a:ea typeface="맑은 고딕" pitchFamily="50" charset="-127"/>
              </a:rPr>
              <a:t>, Romania, Yongin University) </a:t>
            </a:r>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49</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406594"/>
            <a:ext cx="6769124"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21" name="직사각형 4"/>
          <p:cNvSpPr/>
          <p:nvPr/>
        </p:nvSpPr>
        <p:spPr>
          <a:xfrm>
            <a:off x="7261035" y="3214686"/>
            <a:ext cx="1882965" cy="1546577"/>
          </a:xfrm>
          <a:prstGeom prst="rect">
            <a:avLst/>
          </a:prstGeom>
        </p:spPr>
        <p:txBody>
          <a:bodyPr wrap="square">
            <a:spAutoFit/>
          </a:bodyPr>
          <a:lstStyle/>
          <a:p>
            <a:pPr latinLnBrk="0">
              <a:lnSpc>
                <a:spcPct val="150000"/>
              </a:lnSpc>
            </a:pP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SWISS Group Works</a:t>
            </a:r>
          </a:p>
          <a:p>
            <a:pPr latinLnBrk="0">
              <a:lnSpc>
                <a:spcPct val="150000"/>
              </a:lnSpc>
            </a:pPr>
            <a:r>
              <a:rPr lang="en-US" altLang="ko-KR" sz="900" dirty="0">
                <a:latin typeface="맑은 고딕" panose="020B0503020000020004" pitchFamily="50" charset="-127"/>
                <a:ea typeface="맑은 고딕" panose="020B0503020000020004" pitchFamily="50" charset="-127"/>
              </a:rPr>
              <a:t>    4</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Artists</a:t>
            </a:r>
          </a:p>
          <a:p>
            <a:pPr latinLnBrk="0">
              <a:lnSpc>
                <a:spcPct val="150000"/>
              </a:lnSpc>
            </a:pPr>
            <a:endParaRPr lang="en-US" altLang="ko-KR" sz="900" dirty="0">
              <a:latin typeface="맑은 고딕" panose="020B0503020000020004" pitchFamily="50" charset="-127"/>
              <a:ea typeface="맑은 고딕" panose="020B0503020000020004" pitchFamily="50" charset="-127"/>
            </a:endParaRPr>
          </a:p>
          <a:p>
            <a:pPr latinLnBrk="0">
              <a:lnSpc>
                <a:spcPct val="150000"/>
              </a:lnSpc>
            </a:pPr>
            <a:r>
              <a:rPr lang="en-US" altLang="ko-KR" sz="900" dirty="0">
                <a:latin typeface="맑은 고딕" panose="020B0503020000020004" pitchFamily="50" charset="-127"/>
                <a:ea typeface="맑은 고딕" panose="020B0503020000020004" pitchFamily="50" charset="-127"/>
              </a:rPr>
              <a:t>Elisabeth Wassermann</a:t>
            </a:r>
          </a:p>
          <a:p>
            <a:pPr latinLnBrk="0">
              <a:lnSpc>
                <a:spcPct val="150000"/>
              </a:lnSpc>
            </a:pPr>
            <a:r>
              <a:rPr lang="en-US" altLang="ko-KR" sz="900" dirty="0">
                <a:latin typeface="맑은 고딕" panose="020B0503020000020004" pitchFamily="50" charset="-127"/>
                <a:ea typeface="맑은 고딕" panose="020B0503020000020004" pitchFamily="50" charset="-127"/>
              </a:rPr>
              <a:t>Catherine Lambert</a:t>
            </a:r>
          </a:p>
          <a:p>
            <a:pPr latinLnBrk="0">
              <a:lnSpc>
                <a:spcPct val="150000"/>
              </a:lnSpc>
            </a:pPr>
            <a:r>
              <a:rPr lang="en-US" altLang="ko-KR" sz="900" dirty="0">
                <a:latin typeface="맑은 고딕" panose="020B0503020000020004" pitchFamily="50" charset="-127"/>
                <a:ea typeface="맑은 고딕" panose="020B0503020000020004" pitchFamily="50" charset="-127"/>
              </a:rPr>
              <a:t>Gabrielle </a:t>
            </a:r>
            <a:r>
              <a:rPr lang="en-US" altLang="ko-KR" sz="900" dirty="0" err="1">
                <a:latin typeface="맑은 고딕" panose="020B0503020000020004" pitchFamily="50" charset="-127"/>
                <a:ea typeface="맑은 고딕" panose="020B0503020000020004" pitchFamily="50" charset="-127"/>
              </a:rPr>
              <a:t>Savioz</a:t>
            </a:r>
            <a:endParaRPr lang="en-US" altLang="ko-KR" sz="900" dirty="0">
              <a:latin typeface="맑은 고딕" panose="020B0503020000020004" pitchFamily="50" charset="-127"/>
              <a:ea typeface="맑은 고딕" panose="020B0503020000020004" pitchFamily="50" charset="-127"/>
            </a:endParaRPr>
          </a:p>
          <a:p>
            <a:pPr latinLnBrk="0">
              <a:lnSpc>
                <a:spcPct val="150000"/>
              </a:lnSpc>
            </a:pPr>
            <a:r>
              <a:rPr lang="en-US" altLang="ko-KR" sz="900" dirty="0">
                <a:latin typeface="맑은 고딕" panose="020B0503020000020004" pitchFamily="50" charset="-127"/>
                <a:ea typeface="맑은 고딕" panose="020B0503020000020004" pitchFamily="50" charset="-127"/>
              </a:rPr>
              <a:t>Maria </a:t>
            </a:r>
            <a:r>
              <a:rPr lang="en-US" altLang="ko-KR" sz="900" dirty="0" err="1">
                <a:latin typeface="맑은 고딕" panose="020B0503020000020004" pitchFamily="50" charset="-127"/>
                <a:ea typeface="맑은 고딕" panose="020B0503020000020004" pitchFamily="50" charset="-127"/>
              </a:rPr>
              <a:t>Soukenik</a:t>
            </a:r>
            <a:endParaRPr lang="ko-KR" altLang="en-US" sz="900" dirty="0">
              <a:latin typeface="맑은 고딕" panose="020B0503020000020004" pitchFamily="50" charset="-127"/>
              <a:ea typeface="맑은 고딕" panose="020B0503020000020004" pitchFamily="50" charset="-127"/>
            </a:endParaRPr>
          </a:p>
        </p:txBody>
      </p:sp>
      <p:pic>
        <p:nvPicPr>
          <p:cNvPr id="6154" name="Picture 10" descr="C:\Users\user\Desktop\수지\2018 KBF\KBF record\카카오톡 받은 파일\KakaoTalk_20180612_114956597.jpg"/>
          <p:cNvPicPr>
            <a:picLocks noChangeAspect="1" noChangeArrowheads="1"/>
          </p:cNvPicPr>
          <p:nvPr/>
        </p:nvPicPr>
        <p:blipFill>
          <a:blip r:embed="rId3"/>
          <a:srcRect t="16801" b="21734"/>
          <a:stretch>
            <a:fillRect/>
          </a:stretch>
        </p:blipFill>
        <p:spPr bwMode="auto">
          <a:xfrm>
            <a:off x="611188" y="2428868"/>
            <a:ext cx="6659181" cy="3069772"/>
          </a:xfrm>
          <a:prstGeom prst="rect">
            <a:avLst/>
          </a:prstGeom>
          <a:noFill/>
        </p:spPr>
      </p:pic>
    </p:spTree>
    <p:extLst>
      <p:ext uri="{BB962C8B-B14F-4D97-AF65-F5344CB8AC3E}">
        <p14:creationId xmlns:p14="http://schemas.microsoft.com/office/powerpoint/2010/main" val="324969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3" y="971436"/>
            <a:ext cx="7132637"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Overview</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 Six Paju</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err="1">
                <a:solidFill>
                  <a:schemeClr val="tx1">
                    <a:lumMod val="65000"/>
                    <a:lumOff val="35000"/>
                  </a:schemeClr>
                </a:solidFill>
                <a:latin typeface="맑은 고딕" pitchFamily="50" charset="-127"/>
                <a:ea typeface="맑은 고딕" pitchFamily="50" charset="-127"/>
              </a:rPr>
              <a:t>Heyri</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Artists’ Village</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Galleries</a:t>
            </a:r>
          </a:p>
        </p:txBody>
      </p:sp>
      <p:sp>
        <p:nvSpPr>
          <p:cNvPr id="18" name="TextBox 17"/>
          <p:cNvSpPr txBox="1"/>
          <p:nvPr/>
        </p:nvSpPr>
        <p:spPr>
          <a:xfrm>
            <a:off x="4031940" y="1285860"/>
            <a:ext cx="4526839" cy="5565628"/>
          </a:xfrm>
          <a:prstGeom prst="rect">
            <a:avLst/>
          </a:prstGeom>
          <a:noFill/>
        </p:spPr>
        <p:txBody>
          <a:bodyPr wrap="square" rtlCol="0">
            <a:spAutoFit/>
          </a:bodyPr>
          <a:lstStyle/>
          <a:p>
            <a:pPr>
              <a:lnSpc>
                <a:spcPct val="200000"/>
              </a:lnSpc>
            </a:pPr>
            <a:r>
              <a:rPr lang="en-US" altLang="ko-KR" sz="1100" dirty="0">
                <a:latin typeface="맑은 고딕" pitchFamily="50" charset="-127"/>
                <a:ea typeface="맑은 고딕" pitchFamily="50" charset="-127"/>
              </a:rPr>
              <a:t>Date</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2012 Aug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22(Wed) – Aug</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25(Sat)</a:t>
            </a:r>
          </a:p>
          <a:p>
            <a:pPr>
              <a:lnSpc>
                <a:spcPct val="200000"/>
              </a:lnSpc>
            </a:pPr>
            <a:r>
              <a:rPr lang="en-US" altLang="ko-KR" sz="1100" dirty="0">
                <a:latin typeface="맑은 고딕" pitchFamily="50" charset="-127"/>
                <a:ea typeface="맑은 고딕" pitchFamily="50" charset="-127"/>
              </a:rPr>
              <a:t>Location</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Heyri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Community House</a:t>
            </a:r>
          </a:p>
          <a:p>
            <a:pPr>
              <a:lnSpc>
                <a:spcPct val="200000"/>
              </a:lnSpc>
            </a:pPr>
            <a:r>
              <a:rPr lang="en-US" altLang="ko-KR" sz="1100" dirty="0">
                <a:latin typeface="맑은 고딕" pitchFamily="50" charset="-127"/>
                <a:ea typeface="맑은 고딕" pitchFamily="50" charset="-127"/>
              </a:rPr>
              <a:t>Exhibition</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Art Factory</a:t>
            </a:r>
            <a:r>
              <a:rPr lang="en-US" altLang="ko-KR" sz="1100" dirty="0" smtClean="0">
                <a:latin typeface="맑은 고딕" pitchFamily="50" charset="-127"/>
                <a:ea typeface="맑은 고딕" pitchFamily="50" charset="-127"/>
              </a:rPr>
              <a:t>(</a:t>
            </a:r>
            <a:r>
              <a:rPr lang="en-US" altLang="ko-KR" sz="1100" dirty="0" err="1" smtClean="0">
                <a:latin typeface="맑은 고딕" pitchFamily="50" charset="-127"/>
                <a:ea typeface="맑은 고딕" pitchFamily="50" charset="-127"/>
              </a:rPr>
              <a:t>Heyri</a:t>
            </a:r>
            <a:r>
              <a:rPr lang="ko-KR" altLang="en-US" sz="1100" dirty="0" smtClean="0">
                <a:latin typeface="맑은 고딕" pitchFamily="50" charset="-127"/>
                <a:ea typeface="맑은 고딕" pitchFamily="50" charset="-127"/>
              </a:rPr>
              <a:t> </a:t>
            </a:r>
            <a:r>
              <a:rPr lang="en-US" altLang="ko-KR" sz="1100" dirty="0">
                <a:latin typeface="맑은 고딕" pitchFamily="50" charset="-127"/>
                <a:ea typeface="맑은 고딕" pitchFamily="50" charset="-127"/>
              </a:rPr>
              <a:t>63-</a:t>
            </a:r>
            <a:r>
              <a:rPr lang="en-US" altLang="ko-KR" sz="1100" dirty="0" smtClean="0">
                <a:latin typeface="맑은 고딕" pitchFamily="50" charset="-127"/>
                <a:ea typeface="맑은 고딕" pitchFamily="50" charset="-127"/>
              </a:rPr>
              <a:t>15)</a:t>
            </a:r>
            <a:r>
              <a:rPr lang="en-US" altLang="ko-KR"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Porcelain House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Gallery</a:t>
            </a:r>
            <a:r>
              <a:rPr lang="en-US" altLang="ko-KR" sz="1100" dirty="0" smtClean="0">
                <a:latin typeface="맑은 고딕" pitchFamily="50" charset="-127"/>
                <a:ea typeface="맑은 고딕" pitchFamily="50" charset="-127"/>
              </a:rPr>
              <a:t>(</a:t>
            </a:r>
            <a:r>
              <a:rPr lang="en-US" altLang="ko-KR" sz="1100" dirty="0" err="1" smtClean="0">
                <a:latin typeface="맑은 고딕" pitchFamily="50" charset="-127"/>
                <a:ea typeface="맑은 고딕" pitchFamily="50" charset="-127"/>
              </a:rPr>
              <a:t>Heyri</a:t>
            </a:r>
            <a:r>
              <a:rPr lang="en-US" altLang="ko-KR" sz="1100" dirty="0" smtClean="0">
                <a:latin typeface="맑은 고딕" pitchFamily="50" charset="-127"/>
                <a:ea typeface="맑은 고딕" pitchFamily="50" charset="-127"/>
              </a:rPr>
              <a:t> 63</a:t>
            </a:r>
            <a:r>
              <a:rPr lang="en-US" altLang="ko-KR" sz="1100" dirty="0">
                <a:latin typeface="맑은 고딕" pitchFamily="50" charset="-127"/>
                <a:ea typeface="맑은 고딕" pitchFamily="50" charset="-127"/>
              </a:rPr>
              <a:t>-23), </a:t>
            </a:r>
            <a:r>
              <a:rPr lang="en-US" altLang="ko-KR" sz="1100" b="1" dirty="0">
                <a:latin typeface="맑은 고딕" pitchFamily="50" charset="-127"/>
                <a:ea typeface="맑은 고딕" pitchFamily="50" charset="-127"/>
              </a:rPr>
              <a:t>Art Space</a:t>
            </a:r>
            <a:r>
              <a:rPr lang="en-US" altLang="ko-KR" sz="1100" dirty="0" smtClean="0">
                <a:latin typeface="맑은 고딕" pitchFamily="50" charset="-127"/>
                <a:ea typeface="맑은 고딕" pitchFamily="50" charset="-127"/>
              </a:rPr>
              <a:t>(</a:t>
            </a:r>
            <a:r>
              <a:rPr lang="en-US" altLang="ko-KR" sz="1100" dirty="0" err="1" smtClean="0">
                <a:latin typeface="맑은 고딕" pitchFamily="50" charset="-127"/>
                <a:ea typeface="맑은 고딕" pitchFamily="50" charset="-127"/>
              </a:rPr>
              <a:t>Gwantin</a:t>
            </a:r>
            <a:r>
              <a:rPr lang="en-US" altLang="ko-KR" sz="1100" dirty="0" smtClean="0">
                <a:latin typeface="맑은 고딕" pitchFamily="50" charset="-127"/>
                <a:ea typeface="맑은 고딕" pitchFamily="50" charset="-127"/>
              </a:rPr>
              <a:t> </a:t>
            </a:r>
            <a:r>
              <a:rPr lang="en-US" altLang="ko-KR" sz="1100" dirty="0" err="1" smtClean="0">
                <a:latin typeface="맑은 고딕" pitchFamily="50" charset="-127"/>
                <a:ea typeface="맑은 고딕" pitchFamily="50" charset="-127"/>
              </a:rPr>
              <a:t>sa</a:t>
            </a:r>
            <a:r>
              <a:rPr lang="en-US" altLang="ko-KR" sz="1100" dirty="0" smtClean="0">
                <a:latin typeface="맑은 고딕" pitchFamily="50" charset="-127"/>
                <a:ea typeface="맑은 고딕" pitchFamily="50" charset="-127"/>
              </a:rPr>
              <a:t> </a:t>
            </a:r>
            <a:r>
              <a:rPr lang="en-US" altLang="ko-KR" sz="1100" dirty="0" err="1" smtClean="0">
                <a:latin typeface="맑은 고딕" pitchFamily="50" charset="-127"/>
                <a:ea typeface="맑은 고딕" pitchFamily="50" charset="-127"/>
              </a:rPr>
              <a:t>gil</a:t>
            </a:r>
            <a:r>
              <a:rPr lang="en-US" altLang="ko-KR" sz="1100" dirty="0" smtClean="0">
                <a:latin typeface="맑은 고딕" pitchFamily="50" charset="-127"/>
                <a:ea typeface="맑은 고딕" pitchFamily="50" charset="-127"/>
              </a:rPr>
              <a:t> 68, Korea)</a:t>
            </a:r>
            <a:r>
              <a:rPr lang="en-US" altLang="ko-KR"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Nonbat</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Art School</a:t>
            </a:r>
            <a:r>
              <a:rPr lang="en-US" altLang="ko-KR" sz="1100" dirty="0" smtClean="0">
                <a:latin typeface="맑은 고딕" pitchFamily="50" charset="-127"/>
                <a:ea typeface="맑은 고딕" pitchFamily="50" charset="-127"/>
              </a:rPr>
              <a:t>(</a:t>
            </a:r>
            <a:r>
              <a:rPr lang="en-US" altLang="ko-KR" sz="1100" dirty="0" err="1" smtClean="0">
                <a:latin typeface="맑은 고딕" pitchFamily="50" charset="-127"/>
                <a:ea typeface="맑은 고딕" pitchFamily="50" charset="-127"/>
              </a:rPr>
              <a:t>Heyri</a:t>
            </a:r>
            <a:r>
              <a:rPr lang="ko-KR" altLang="en-US" sz="1100" dirty="0" smtClean="0">
                <a:latin typeface="맑은 고딕" pitchFamily="50" charset="-127"/>
                <a:ea typeface="맑은 고딕" pitchFamily="50" charset="-127"/>
              </a:rPr>
              <a:t> </a:t>
            </a:r>
            <a:r>
              <a:rPr lang="en-US" altLang="ko-KR" sz="1100" dirty="0">
                <a:latin typeface="맑은 고딕" pitchFamily="50" charset="-127"/>
                <a:ea typeface="맑은 고딕" pitchFamily="50" charset="-127"/>
              </a:rPr>
              <a:t>93-</a:t>
            </a:r>
            <a:r>
              <a:rPr lang="en-US" altLang="ko-KR" sz="1100" dirty="0" smtClean="0">
                <a:latin typeface="맑은 고딕" pitchFamily="50" charset="-127"/>
                <a:ea typeface="맑은 고딕" pitchFamily="50" charset="-127"/>
              </a:rPr>
              <a:t>45, Korea)</a:t>
            </a:r>
            <a:r>
              <a:rPr lang="en-US" altLang="ko-KR" sz="1100" dirty="0">
                <a:latin typeface="맑은 고딕" pitchFamily="50" charset="-127"/>
                <a:ea typeface="맑은 고딕" pitchFamily="50" charset="-127"/>
              </a:rPr>
              <a:t>, </a:t>
            </a:r>
            <a:r>
              <a:rPr lang="en-US" altLang="ko-KR" sz="1100" b="1" dirty="0" err="1">
                <a:latin typeface="맑은 고딕" pitchFamily="50" charset="-127"/>
                <a:ea typeface="맑은 고딕" pitchFamily="50" charset="-127"/>
              </a:rPr>
              <a:t>Lee&amp;Park</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Gallery</a:t>
            </a:r>
            <a:r>
              <a:rPr lang="en-US" altLang="ko-KR" sz="1100" dirty="0" smtClean="0">
                <a:latin typeface="맑은 고딕" pitchFamily="50" charset="-127"/>
                <a:ea typeface="맑은 고딕" pitchFamily="50" charset="-127"/>
              </a:rPr>
              <a:t>(</a:t>
            </a:r>
            <a:r>
              <a:rPr lang="en-US" altLang="ko-KR" sz="1100" dirty="0" err="1" smtClean="0">
                <a:latin typeface="맑은 고딕" pitchFamily="50" charset="-127"/>
                <a:ea typeface="맑은 고딕" pitchFamily="50" charset="-127"/>
              </a:rPr>
              <a:t>Heyri</a:t>
            </a:r>
            <a:r>
              <a:rPr lang="en-US" altLang="ko-KR" sz="1100" dirty="0" smtClean="0">
                <a:latin typeface="맑은 고딕" pitchFamily="50" charset="-127"/>
                <a:ea typeface="맑은 고딕" pitchFamily="50" charset="-127"/>
              </a:rPr>
              <a:t> 82</a:t>
            </a:r>
            <a:r>
              <a:rPr lang="en-US" altLang="ko-KR" sz="1100" dirty="0">
                <a:latin typeface="맑은 고딕" pitchFamily="50" charset="-127"/>
                <a:ea typeface="맑은 고딕" pitchFamily="50" charset="-127"/>
              </a:rPr>
              <a:t>-</a:t>
            </a:r>
            <a:r>
              <a:rPr lang="en-US" altLang="ko-KR" sz="1100" dirty="0" smtClean="0">
                <a:latin typeface="맑은 고딕" pitchFamily="50" charset="-127"/>
                <a:ea typeface="맑은 고딕" pitchFamily="50" charset="-127"/>
              </a:rPr>
              <a:t>136, Korea)</a:t>
            </a:r>
            <a:r>
              <a:rPr lang="en-US" altLang="ko-KR"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Gallery</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MOA</a:t>
            </a:r>
            <a:r>
              <a:rPr lang="en-US" altLang="ko-KR" sz="1100" dirty="0" smtClean="0">
                <a:latin typeface="맑은 고딕" pitchFamily="50" charset="-127"/>
                <a:ea typeface="맑은 고딕" pitchFamily="50" charset="-127"/>
              </a:rPr>
              <a:t>(Heyri48</a:t>
            </a:r>
            <a:r>
              <a:rPr lang="en-US" altLang="ko-KR" sz="1100" dirty="0">
                <a:latin typeface="맑은 고딕" pitchFamily="50" charset="-127"/>
                <a:ea typeface="맑은 고딕" pitchFamily="50" charset="-127"/>
              </a:rPr>
              <a:t>-</a:t>
            </a:r>
            <a:r>
              <a:rPr lang="en-US" altLang="ko-KR" sz="1100" dirty="0" smtClean="0">
                <a:latin typeface="맑은 고딕" pitchFamily="50" charset="-127"/>
                <a:ea typeface="맑은 고딕" pitchFamily="50" charset="-127"/>
              </a:rPr>
              <a:t>37, Korea)</a:t>
            </a:r>
            <a:endParaRPr lang="en-US" altLang="ko-KR" sz="1100" dirty="0">
              <a:latin typeface="맑은 고딕" pitchFamily="50" charset="-127"/>
              <a:ea typeface="맑은 고딕" pitchFamily="50" charset="-127"/>
            </a:endParaRPr>
          </a:p>
          <a:p>
            <a:pPr>
              <a:lnSpc>
                <a:spcPct val="200000"/>
              </a:lnSpc>
            </a:pPr>
            <a:r>
              <a:rPr lang="en-US" altLang="ko-KR" sz="1100" dirty="0">
                <a:latin typeface="맑은 고딕" pitchFamily="50" charset="-127"/>
                <a:ea typeface="맑은 고딕" pitchFamily="50" charset="-127"/>
              </a:rPr>
              <a:t>Host</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Korea Bojagi Forum</a:t>
            </a:r>
          </a:p>
          <a:p>
            <a:pPr>
              <a:lnSpc>
                <a:spcPct val="150000"/>
              </a:lnSpc>
            </a:pPr>
            <a:r>
              <a:rPr lang="en-US" altLang="ko-KR" sz="1100" dirty="0">
                <a:latin typeface="맑은 고딕" pitchFamily="50" charset="-127"/>
                <a:ea typeface="맑은 고딕" pitchFamily="50" charset="-127"/>
              </a:rPr>
              <a:t>Sponsorship</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Arts Council Korea, Ministry of Culture, Sports and Tourism, KTO, U.S. Embassy &amp; Consulate in Korea, Korea-American Educational </a:t>
            </a:r>
            <a:r>
              <a:rPr lang="en-US" altLang="ko-KR" sz="1100" dirty="0" err="1">
                <a:latin typeface="맑은 고딕" pitchFamily="50" charset="-127"/>
                <a:ea typeface="맑은 고딕" pitchFamily="50" charset="-127"/>
              </a:rPr>
              <a:t>Comminssion</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Shuim</a:t>
            </a:r>
            <a:r>
              <a:rPr lang="en-US" altLang="ko-KR" sz="1100" dirty="0">
                <a:latin typeface="맑은 고딕" pitchFamily="50" charset="-127"/>
                <a:ea typeface="맑은 고딕" pitchFamily="50" charset="-127"/>
              </a:rPr>
              <a:t> Museum, National Folk Museum of Korea, The Museum of Korean Embroidery, Culture Arts Sharing, Korea Fiber Art Fair, Quilt Culture Association, Design House, Suwon Cultural Foundation, </a:t>
            </a:r>
            <a:r>
              <a:rPr lang="en-US" altLang="ko-KR" sz="1100" dirty="0" err="1">
                <a:latin typeface="맑은 고딕" pitchFamily="50" charset="-127"/>
                <a:ea typeface="맑은 고딕" pitchFamily="50" charset="-127"/>
              </a:rPr>
              <a:t>Suan</a:t>
            </a:r>
            <a:r>
              <a:rPr lang="en-US" altLang="ko-KR" sz="1100" dirty="0">
                <a:latin typeface="맑은 고딕" pitchFamily="50" charset="-127"/>
                <a:ea typeface="맑은 고딕" pitchFamily="50" charset="-127"/>
              </a:rPr>
              <a:t> Art Gallery, Natural Dyeing Museum Mond, </a:t>
            </a:r>
            <a:r>
              <a:rPr lang="en-US" altLang="ko-KR" sz="1100" dirty="0" err="1">
                <a:latin typeface="맑은 고딕" pitchFamily="50" charset="-127"/>
                <a:ea typeface="맑은 고딕" pitchFamily="50" charset="-127"/>
              </a:rPr>
              <a:t>Weavingshop</a:t>
            </a:r>
            <a:r>
              <a:rPr lang="en-US" altLang="ko-KR" sz="1100" dirty="0">
                <a:latin typeface="맑은 고딕" pitchFamily="50" charset="-127"/>
                <a:ea typeface="맑은 고딕" pitchFamily="50" charset="-127"/>
              </a:rPr>
              <a:t>, </a:t>
            </a:r>
            <a:r>
              <a:rPr lang="en-US" altLang="ko-KR" sz="1100" dirty="0" err="1">
                <a:latin typeface="맑은 고딕" pitchFamily="50" charset="-127"/>
                <a:ea typeface="맑은 고딕" pitchFamily="50" charset="-127"/>
              </a:rPr>
              <a:t>Mokwon</a:t>
            </a:r>
            <a:r>
              <a:rPr lang="en-US" altLang="ko-KR" sz="1100" dirty="0">
                <a:latin typeface="맑은 고딕" pitchFamily="50" charset="-127"/>
                <a:ea typeface="맑은 고딕" pitchFamily="50" charset="-127"/>
              </a:rPr>
              <a:t> University </a:t>
            </a:r>
          </a:p>
          <a:p>
            <a:pPr>
              <a:lnSpc>
                <a:spcPct val="200000"/>
              </a:lnSpc>
            </a:pPr>
            <a:endParaRPr lang="en-US" altLang="ko-KR" sz="1100" dirty="0">
              <a:latin typeface="맑은 고딕" pitchFamily="50" charset="-127"/>
              <a:ea typeface="맑은 고딕" pitchFamily="50" charset="-127"/>
            </a:endParaRPr>
          </a:p>
          <a:p>
            <a:pPr>
              <a:lnSpc>
                <a:spcPct val="200000"/>
              </a:lnSpc>
            </a:pPr>
            <a:endParaRPr lang="en-US" altLang="ko-KR" sz="1100" dirty="0">
              <a:latin typeface="맑은 고딕" pitchFamily="50" charset="-127"/>
              <a:ea typeface="맑은 고딕" pitchFamily="50" charset="-127"/>
            </a:endParaRPr>
          </a:p>
          <a:p>
            <a:pPr>
              <a:lnSpc>
                <a:spcPct val="200000"/>
              </a:lnSpc>
            </a:pPr>
            <a:endParaRPr lang="en-US" altLang="ko-KR" sz="1100" dirty="0">
              <a:latin typeface="맑은 고딕" pitchFamily="50" charset="-127"/>
              <a:ea typeface="맑은 고딕" pitchFamily="50" charset="-127"/>
            </a:endParaRPr>
          </a:p>
          <a:p>
            <a:pPr>
              <a:lnSpc>
                <a:spcPct val="200000"/>
              </a:lnSpc>
            </a:pPr>
            <a:endParaRPr lang="ko-KR" altLang="en-US" sz="1100" dirty="0">
              <a:latin typeface="맑은 고딕" pitchFamily="50" charset="-127"/>
              <a:ea typeface="맑은 고딕" pitchFamily="50" charset="-127"/>
            </a:endParaRPr>
          </a:p>
        </p:txBody>
      </p:sp>
      <p:pic>
        <p:nvPicPr>
          <p:cNvPr id="99329" name="Picture 1" descr="G:\2016_KBF\PPT\2012KBF_포스터_채도조절2.psd copy.jpg"/>
          <p:cNvPicPr>
            <a:picLocks noChangeAspect="1" noChangeArrowheads="1"/>
          </p:cNvPicPr>
          <p:nvPr/>
        </p:nvPicPr>
        <p:blipFill>
          <a:blip r:embed="rId3" cstate="print"/>
          <a:srcRect/>
          <a:stretch>
            <a:fillRect/>
          </a:stretch>
        </p:blipFill>
        <p:spPr bwMode="auto">
          <a:xfrm>
            <a:off x="2696410" y="4500570"/>
            <a:ext cx="1299928" cy="1435663"/>
          </a:xfrm>
          <a:prstGeom prst="rect">
            <a:avLst/>
          </a:prstGeom>
          <a:noFill/>
        </p:spPr>
      </p:pic>
      <p:sp>
        <p:nvSpPr>
          <p:cNvPr id="14" name="슬라이드 번호 개체 틀 13"/>
          <p:cNvSpPr>
            <a:spLocks noGrp="1"/>
          </p:cNvSpPr>
          <p:nvPr>
            <p:ph type="sldNum" sz="quarter" idx="12"/>
          </p:nvPr>
        </p:nvSpPr>
        <p:spPr>
          <a:xfrm>
            <a:off x="8244408" y="6245225"/>
            <a:ext cx="442392"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a:t>
            </a:fld>
            <a:endParaRPr lang="en-US" altLang="ko-KR" sz="900" dirty="0">
              <a:latin typeface="맑은 고딕" pitchFamily="50" charset="-127"/>
              <a:ea typeface="맑은 고딕" pitchFamily="50" charset="-127"/>
            </a:endParaRPr>
          </a:p>
        </p:txBody>
      </p:sp>
      <p:pic>
        <p:nvPicPr>
          <p:cNvPr id="2050" name="Picture 2" descr="G:\2016_KBF\PPT\로고\한국문화예술위원회_s.jpg"/>
          <p:cNvPicPr>
            <a:picLocks noChangeAspect="1" noChangeArrowheads="1"/>
          </p:cNvPicPr>
          <p:nvPr/>
        </p:nvPicPr>
        <p:blipFill>
          <a:blip r:embed="rId4" cstate="print"/>
          <a:srcRect/>
          <a:stretch>
            <a:fillRect/>
          </a:stretch>
        </p:blipFill>
        <p:spPr bwMode="auto">
          <a:xfrm>
            <a:off x="7231570" y="6105462"/>
            <a:ext cx="872108" cy="616013"/>
          </a:xfrm>
          <a:prstGeom prst="rect">
            <a:avLst/>
          </a:prstGeom>
          <a:noFill/>
        </p:spPr>
      </p:pic>
      <p:sp>
        <p:nvSpPr>
          <p:cNvPr id="11" name="TextBox 10"/>
          <p:cNvSpPr txBox="1"/>
          <p:nvPr/>
        </p:nvSpPr>
        <p:spPr>
          <a:xfrm>
            <a:off x="4031940" y="6417042"/>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Project</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is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supported</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by</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the</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Arts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Council</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Korea.</a:t>
            </a:r>
            <a:endParaRPr lang="ko-KR" altLang="en-US" sz="800" dirty="0">
              <a:latin typeface="맑은 고딕" pitchFamily="50" charset="-127"/>
              <a:ea typeface="맑은 고딕" pitchFamily="50" charset="-127"/>
            </a:endParaRPr>
          </a:p>
        </p:txBody>
      </p:sp>
      <p:pic>
        <p:nvPicPr>
          <p:cNvPr id="2" name="Picture 2" descr="C:\Users\user\Desktop\헤이리지도.jpg"/>
          <p:cNvPicPr>
            <a:picLocks noChangeAspect="1" noChangeArrowheads="1"/>
          </p:cNvPicPr>
          <p:nvPr/>
        </p:nvPicPr>
        <p:blipFill>
          <a:blip r:embed="rId5"/>
          <a:srcRect/>
          <a:stretch>
            <a:fillRect/>
          </a:stretch>
        </p:blipFill>
        <p:spPr bwMode="auto">
          <a:xfrm>
            <a:off x="-32" y="1500174"/>
            <a:ext cx="3996370" cy="263630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4" y="872716"/>
            <a:ext cx="7531572" cy="615553"/>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600" b="1" dirty="0">
                <a:solidFill>
                  <a:schemeClr val="tx1">
                    <a:lumMod val="65000"/>
                    <a:lumOff val="35000"/>
                  </a:schemeClr>
                </a:solidFill>
                <a:latin typeface="맑은 고딕" pitchFamily="50" charset="-127"/>
                <a:ea typeface="맑은 고딕" pitchFamily="50" charset="-127"/>
              </a:rPr>
              <a:t>Exhibition_ Group Exhibition(US</a:t>
            </a:r>
            <a:r>
              <a:rPr lang="ko-KR" altLang="en-US" sz="1600" b="1" dirty="0">
                <a:solidFill>
                  <a:schemeClr val="tx1">
                    <a:lumMod val="65000"/>
                    <a:lumOff val="35000"/>
                  </a:schemeClr>
                </a:solidFill>
                <a:latin typeface="맑은 고딕" pitchFamily="50" charset="-127"/>
                <a:ea typeface="맑은 고딕" pitchFamily="50" charset="-127"/>
              </a:rPr>
              <a:t> </a:t>
            </a:r>
            <a:r>
              <a:rPr lang="en-US" altLang="ko-KR" sz="1600" b="1" dirty="0">
                <a:solidFill>
                  <a:schemeClr val="tx1">
                    <a:lumMod val="65000"/>
                    <a:lumOff val="35000"/>
                  </a:schemeClr>
                </a:solidFill>
                <a:latin typeface="맑은 고딕" pitchFamily="50" charset="-127"/>
                <a:ea typeface="맑은 고딕" pitchFamily="50" charset="-127"/>
              </a:rPr>
              <a:t>TSGNY, Switzerland, </a:t>
            </a:r>
            <a:r>
              <a:rPr lang="en-US" altLang="ko-KR" sz="1600" b="1" dirty="0">
                <a:solidFill>
                  <a:srgbClr val="FFC000"/>
                </a:solidFill>
                <a:latin typeface="맑은 고딕" pitchFamily="50" charset="-127"/>
                <a:ea typeface="맑은 고딕" pitchFamily="50" charset="-127"/>
              </a:rPr>
              <a:t>Romania</a:t>
            </a:r>
            <a:r>
              <a:rPr lang="en-US" altLang="ko-KR" sz="1600" b="1" dirty="0">
                <a:solidFill>
                  <a:schemeClr val="tx1">
                    <a:lumMod val="65000"/>
                    <a:lumOff val="35000"/>
                  </a:schemeClr>
                </a:solidFill>
                <a:latin typeface="맑은 고딕" pitchFamily="50" charset="-127"/>
                <a:ea typeface="맑은 고딕" pitchFamily="50" charset="-127"/>
              </a:rPr>
              <a:t>, Yongin University) </a:t>
            </a:r>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50</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406594"/>
            <a:ext cx="662510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19" name="직사각형 4"/>
          <p:cNvSpPr/>
          <p:nvPr/>
        </p:nvSpPr>
        <p:spPr>
          <a:xfrm>
            <a:off x="4629327" y="5945143"/>
            <a:ext cx="3578343" cy="273280"/>
          </a:xfrm>
          <a:prstGeom prst="rect">
            <a:avLst/>
          </a:prstGeom>
        </p:spPr>
        <p:txBody>
          <a:bodyPr wrap="square">
            <a:spAutoFit/>
          </a:bodyPr>
          <a:lstStyle/>
          <a:p>
            <a:pPr latinLnBrk="0">
              <a:lnSpc>
                <a:spcPct val="150000"/>
              </a:lnSpc>
            </a:pP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Professor</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(Anna </a:t>
            </a:r>
            <a:r>
              <a:rPr lang="en-US" altLang="ko-KR" sz="900" dirty="0" err="1">
                <a:latin typeface="맑은 고딕" panose="020B0503020000020004" pitchFamily="50" charset="-127"/>
                <a:ea typeface="맑은 고딕" panose="020B0503020000020004" pitchFamily="50" charset="-127"/>
              </a:rPr>
              <a:t>Orban</a:t>
            </a:r>
            <a:r>
              <a:rPr lang="en-US" altLang="ko-KR" sz="900" dirty="0">
                <a:latin typeface="맑은 고딕" panose="020B0503020000020004" pitchFamily="50" charset="-127"/>
                <a:ea typeface="맑은 고딕" panose="020B0503020000020004" pitchFamily="50" charset="-127"/>
              </a:rPr>
              <a:t>-Maria, </a:t>
            </a:r>
            <a:r>
              <a:rPr lang="en-US" altLang="ko-KR" sz="900" dirty="0" err="1">
                <a:latin typeface="맑은 고딕" panose="020B0503020000020004" pitchFamily="50" charset="-127"/>
                <a:ea typeface="맑은 고딕" panose="020B0503020000020004" pitchFamily="50" charset="-127"/>
              </a:rPr>
              <a:t>Phd</a:t>
            </a:r>
            <a:r>
              <a:rPr lang="en-US" altLang="ko-KR" sz="900" dirty="0">
                <a:latin typeface="맑은 고딕" panose="020B0503020000020004" pitchFamily="50" charset="-127"/>
                <a:ea typeface="맑은 고딕" panose="020B0503020000020004" pitchFamily="50" charset="-127"/>
              </a:rPr>
              <a:t>.)and Romania students</a:t>
            </a:r>
            <a:endParaRPr lang="ko-KR" altLang="en-US" sz="900" dirty="0">
              <a:latin typeface="맑은 고딕" panose="020B0503020000020004" pitchFamily="50" charset="-127"/>
              <a:ea typeface="맑은 고딕" panose="020B0503020000020004" pitchFamily="50" charset="-127"/>
            </a:endParaRPr>
          </a:p>
        </p:txBody>
      </p:sp>
      <p:pic>
        <p:nvPicPr>
          <p:cNvPr id="5122" name="Picture 2" descr="C:\Users\user\Desktop\수지\2018 KBF\2018 KBF_SETEC\2.Invited group works\-Roumania University of the Arts\학생들\IMG_4556_AM Orban4 _KBF2018.jpg"/>
          <p:cNvPicPr>
            <a:picLocks noChangeAspect="1" noChangeArrowheads="1"/>
          </p:cNvPicPr>
          <p:nvPr/>
        </p:nvPicPr>
        <p:blipFill>
          <a:blip r:embed="rId3" cstate="print"/>
          <a:srcRect b="9126"/>
          <a:stretch>
            <a:fillRect/>
          </a:stretch>
        </p:blipFill>
        <p:spPr bwMode="auto">
          <a:xfrm>
            <a:off x="1281561" y="2728613"/>
            <a:ext cx="3258628" cy="3045863"/>
          </a:xfrm>
          <a:prstGeom prst="rect">
            <a:avLst/>
          </a:prstGeom>
          <a:noFill/>
        </p:spPr>
      </p:pic>
      <p:pic>
        <p:nvPicPr>
          <p:cNvPr id="5123" name="Picture 3" descr="C:\Users\user\Desktop\수지\2018 KBF\2018 KBF_SETEC\2.Invited group works\-Roumania University of the Arts\학생들\Romanian Bojagi Group_2018KBF.jpg"/>
          <p:cNvPicPr>
            <a:picLocks noChangeAspect="1" noChangeArrowheads="1"/>
          </p:cNvPicPr>
          <p:nvPr/>
        </p:nvPicPr>
        <p:blipFill>
          <a:blip r:embed="rId4" cstate="print"/>
          <a:srcRect/>
          <a:stretch>
            <a:fillRect/>
          </a:stretch>
        </p:blipFill>
        <p:spPr bwMode="auto">
          <a:xfrm>
            <a:off x="4629327" y="1845386"/>
            <a:ext cx="3657449" cy="3929090"/>
          </a:xfrm>
          <a:prstGeom prst="rect">
            <a:avLst/>
          </a:prstGeom>
          <a:noFill/>
        </p:spPr>
      </p:pic>
      <p:pic>
        <p:nvPicPr>
          <p:cNvPr id="5124" name="Picture 4" descr="C:\Users\user\Desktop\수지\2018 KBF\2018 KBF_SETEC\2.Invited group works\-Roumania University of the Arts\Anna Orban\anna orban headshot.jpg"/>
          <p:cNvPicPr>
            <a:picLocks noChangeAspect="1" noChangeArrowheads="1"/>
          </p:cNvPicPr>
          <p:nvPr/>
        </p:nvPicPr>
        <p:blipFill>
          <a:blip r:embed="rId5" cstate="print"/>
          <a:srcRect/>
          <a:stretch>
            <a:fillRect/>
          </a:stretch>
        </p:blipFill>
        <p:spPr bwMode="auto">
          <a:xfrm>
            <a:off x="755205" y="1485477"/>
            <a:ext cx="1440305" cy="1080000"/>
          </a:xfrm>
          <a:prstGeom prst="rect">
            <a:avLst/>
          </a:prstGeom>
          <a:noFill/>
        </p:spPr>
      </p:pic>
      <p:sp>
        <p:nvSpPr>
          <p:cNvPr id="10" name="직사각형 9"/>
          <p:cNvSpPr/>
          <p:nvPr/>
        </p:nvSpPr>
        <p:spPr>
          <a:xfrm>
            <a:off x="2285984" y="1485477"/>
            <a:ext cx="5429288" cy="276999"/>
          </a:xfrm>
          <a:prstGeom prst="rect">
            <a:avLst/>
          </a:prstGeom>
        </p:spPr>
        <p:txBody>
          <a:bodyPr wrap="square">
            <a:spAutoFit/>
          </a:bodyPr>
          <a:lstStyle/>
          <a:p>
            <a:r>
              <a:rPr lang="en-US" dirty="0"/>
              <a:t>National University of Arts Bucharest/Romania/Europe students</a:t>
            </a:r>
            <a:endParaRPr lang="ko-KR" altLang="en-US" dirty="0"/>
          </a:p>
        </p:txBody>
      </p:sp>
    </p:spTree>
    <p:extLst>
      <p:ext uri="{BB962C8B-B14F-4D97-AF65-F5344CB8AC3E}">
        <p14:creationId xmlns:p14="http://schemas.microsoft.com/office/powerpoint/2010/main" val="3249697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8" name="Text Box 12"/>
          <p:cNvSpPr txBox="1">
            <a:spLocks noChangeArrowheads="1"/>
          </p:cNvSpPr>
          <p:nvPr/>
        </p:nvSpPr>
        <p:spPr bwMode="auto">
          <a:xfrm>
            <a:off x="755204" y="872716"/>
            <a:ext cx="7531572"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Exhibition_ Group Exhibition(US</a:t>
            </a:r>
            <a:r>
              <a:rPr lang="ko-KR" altLang="en-US" sz="1800" b="1" dirty="0">
                <a:solidFill>
                  <a:schemeClr val="tx1">
                    <a:lumMod val="65000"/>
                    <a:lumOff val="35000"/>
                  </a:schemeClr>
                </a:solidFill>
                <a:latin typeface="맑은 고딕" pitchFamily="50" charset="-127"/>
                <a:ea typeface="맑은 고딕" pitchFamily="50" charset="-127"/>
              </a:rPr>
              <a:t> </a:t>
            </a:r>
            <a:r>
              <a:rPr lang="en-US" altLang="ko-KR" sz="1800" b="1" dirty="0">
                <a:solidFill>
                  <a:schemeClr val="tx1">
                    <a:lumMod val="65000"/>
                    <a:lumOff val="35000"/>
                  </a:schemeClr>
                </a:solidFill>
                <a:latin typeface="맑은 고딕" pitchFamily="50" charset="-127"/>
                <a:ea typeface="맑은 고딕" pitchFamily="50" charset="-127"/>
              </a:rPr>
              <a:t>TSGNY, Switzerland, Romania, </a:t>
            </a:r>
            <a:r>
              <a:rPr lang="en-US" altLang="ko-KR" sz="1800" b="1" dirty="0">
                <a:solidFill>
                  <a:srgbClr val="FFC000"/>
                </a:solidFill>
                <a:latin typeface="맑은 고딕" pitchFamily="50" charset="-127"/>
                <a:ea typeface="맑은 고딕" pitchFamily="50" charset="-127"/>
              </a:rPr>
              <a:t>Yongin University</a:t>
            </a:r>
            <a:r>
              <a:rPr lang="en-US" altLang="ko-KR" sz="1800" b="1" dirty="0">
                <a:solidFill>
                  <a:schemeClr val="tx1">
                    <a:lumMod val="65000"/>
                    <a:lumOff val="35000"/>
                  </a:schemeClr>
                </a:solidFill>
                <a:latin typeface="맑은 고딕" pitchFamily="50" charset="-127"/>
                <a:ea typeface="맑은 고딕" pitchFamily="50" charset="-127"/>
              </a:rPr>
              <a:t>) </a:t>
            </a:r>
          </a:p>
        </p:txBody>
      </p:sp>
      <p:sp>
        <p:nvSpPr>
          <p:cNvPr id="16" name="슬라이드 번호 개체 틀 15"/>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51</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406594"/>
            <a:ext cx="6193060"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r>
              <a:rPr lang="en-US" altLang="ko-KR" sz="1000" b="1" dirty="0">
                <a:solidFill>
                  <a:schemeClr val="tx1">
                    <a:lumMod val="65000"/>
                    <a:lumOff val="35000"/>
                  </a:schemeClr>
                </a:solidFill>
                <a:latin typeface="맑은 고딕" pitchFamily="50" charset="-127"/>
                <a:ea typeface="맑은 고딕" pitchFamily="50" charset="-127"/>
              </a:rPr>
              <a:t> – Part 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Seoul Trade Exhibition &amp; Convention (SETEC)</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Hall No.3</a:t>
            </a:r>
          </a:p>
        </p:txBody>
      </p:sp>
      <p:sp>
        <p:nvSpPr>
          <p:cNvPr id="19" name="직사각형 4"/>
          <p:cNvSpPr/>
          <p:nvPr/>
        </p:nvSpPr>
        <p:spPr>
          <a:xfrm>
            <a:off x="1401743" y="3418655"/>
            <a:ext cx="2986161" cy="688778"/>
          </a:xfrm>
          <a:prstGeom prst="rect">
            <a:avLst/>
          </a:prstGeom>
        </p:spPr>
        <p:txBody>
          <a:bodyPr wrap="square">
            <a:spAutoFit/>
          </a:bodyPr>
          <a:lstStyle/>
          <a:p>
            <a:pPr latinLnBrk="0">
              <a:lnSpc>
                <a:spcPct val="150000"/>
              </a:lnSpc>
            </a:pP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Professor</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(Natalie St. Martin)</a:t>
            </a:r>
            <a:r>
              <a:rPr lang="ko-KR" altLang="en-US" sz="900" dirty="0">
                <a:latin typeface="맑은 고딕" panose="020B0503020000020004" pitchFamily="50" charset="-127"/>
                <a:ea typeface="맑은 고딕" panose="020B0503020000020004" pitchFamily="50" charset="-127"/>
              </a:rPr>
              <a:t> </a:t>
            </a:r>
            <a:endParaRPr lang="en-US" altLang="ko-KR" sz="900" dirty="0">
              <a:latin typeface="맑은 고딕" panose="020B0503020000020004" pitchFamily="50" charset="-127"/>
              <a:ea typeface="맑은 고딕" panose="020B0503020000020004" pitchFamily="50" charset="-127"/>
            </a:endParaRPr>
          </a:p>
          <a:p>
            <a:pPr latinLnBrk="0">
              <a:lnSpc>
                <a:spcPct val="150000"/>
              </a:lnSpc>
            </a:pPr>
            <a:r>
              <a:rPr lang="en-US" altLang="ko-KR" sz="900" dirty="0">
                <a:latin typeface="맑은 고딕" panose="020B0503020000020004" pitchFamily="50" charset="-127"/>
                <a:ea typeface="맑은 고딕" panose="020B0503020000020004" pitchFamily="50" charset="-127"/>
              </a:rPr>
              <a:t>▼ 24 Yongin University</a:t>
            </a:r>
          </a:p>
          <a:p>
            <a:pPr latinLnBrk="0">
              <a:lnSpc>
                <a:spcPct val="150000"/>
              </a:lnSpc>
            </a:pPr>
            <a:r>
              <a:rPr lang="en-US" altLang="ko-KR" sz="900" dirty="0">
                <a:latin typeface="맑은 고딕" panose="020B0503020000020004" pitchFamily="50" charset="-127"/>
                <a:ea typeface="맑은 고딕" panose="020B0503020000020004" pitchFamily="50" charset="-127"/>
              </a:rPr>
              <a:t> foreign students</a:t>
            </a:r>
            <a:endParaRPr lang="ko-KR" altLang="en-US" sz="900" dirty="0">
              <a:latin typeface="맑은 고딕" panose="020B0503020000020004" pitchFamily="50" charset="-127"/>
              <a:ea typeface="맑은 고딕" panose="020B0503020000020004" pitchFamily="50" charset="-127"/>
            </a:endParaRPr>
          </a:p>
        </p:txBody>
      </p:sp>
      <p:pic>
        <p:nvPicPr>
          <p:cNvPr id="2" name="Picture 2" descr="C:\Users\user\Desktop\수지\2018 KBF\2018 KBF_SETEC\2.Invited group works\-Yongin University\Student group StMartin\N StMartin grop hi res\DiversityInKoreaBojagiKBFInternational2018.(수정).jpg"/>
          <p:cNvPicPr>
            <a:picLocks noChangeAspect="1" noChangeArrowheads="1"/>
          </p:cNvPicPr>
          <p:nvPr/>
        </p:nvPicPr>
        <p:blipFill>
          <a:blip r:embed="rId3" cstate="print"/>
          <a:srcRect/>
          <a:stretch>
            <a:fillRect/>
          </a:stretch>
        </p:blipFill>
        <p:spPr bwMode="auto">
          <a:xfrm>
            <a:off x="5800681" y="1498599"/>
            <a:ext cx="2643261" cy="4074017"/>
          </a:xfrm>
          <a:prstGeom prst="rect">
            <a:avLst/>
          </a:prstGeom>
          <a:noFill/>
        </p:spPr>
      </p:pic>
      <p:pic>
        <p:nvPicPr>
          <p:cNvPr id="6147" name="Picture 3" descr="C:\Users\user\Desktop\수지\2018 KBF\2018 KBF_SETEC\2.Invited group works\-Yongin University\Natalie St. Martin-USA\IMG_0159(수정).jpg"/>
          <p:cNvPicPr>
            <a:picLocks noChangeAspect="1" noChangeArrowheads="1"/>
          </p:cNvPicPr>
          <p:nvPr/>
        </p:nvPicPr>
        <p:blipFill>
          <a:blip r:embed="rId4" cstate="print"/>
          <a:srcRect/>
          <a:stretch>
            <a:fillRect/>
          </a:stretch>
        </p:blipFill>
        <p:spPr bwMode="auto">
          <a:xfrm>
            <a:off x="3531027" y="1498600"/>
            <a:ext cx="2018324" cy="2676670"/>
          </a:xfrm>
          <a:prstGeom prst="rect">
            <a:avLst/>
          </a:prstGeom>
          <a:noFill/>
        </p:spPr>
      </p:pic>
      <p:pic>
        <p:nvPicPr>
          <p:cNvPr id="3" name="Picture 4" descr="C:\Users\user\Desktop\수지\2018 KBF\2018 KBF_SETEC\2.Invited group works\-Yongin University\Natalie St. Martin-USA\natalie headshot.jpg"/>
          <p:cNvPicPr>
            <a:picLocks noChangeAspect="1" noChangeArrowheads="1"/>
          </p:cNvPicPr>
          <p:nvPr/>
        </p:nvPicPr>
        <p:blipFill>
          <a:blip r:embed="rId5" cstate="print"/>
          <a:srcRect/>
          <a:stretch>
            <a:fillRect/>
          </a:stretch>
        </p:blipFill>
        <p:spPr bwMode="auto">
          <a:xfrm>
            <a:off x="392581" y="2643182"/>
            <a:ext cx="1009162" cy="1283304"/>
          </a:xfrm>
          <a:prstGeom prst="rect">
            <a:avLst/>
          </a:prstGeom>
          <a:noFill/>
        </p:spPr>
      </p:pic>
      <p:pic>
        <p:nvPicPr>
          <p:cNvPr id="5122" name="Picture 2" descr="C:\Users\user\Documents\카카오톡 받은 파일\KakaoTalk_20180619_142639865.jpg"/>
          <p:cNvPicPr>
            <a:picLocks noChangeAspect="1" noChangeArrowheads="1"/>
          </p:cNvPicPr>
          <p:nvPr/>
        </p:nvPicPr>
        <p:blipFill>
          <a:blip r:embed="rId6" cstate="print"/>
          <a:srcRect/>
          <a:stretch>
            <a:fillRect/>
          </a:stretch>
        </p:blipFill>
        <p:spPr bwMode="auto">
          <a:xfrm>
            <a:off x="392581" y="4077072"/>
            <a:ext cx="2893535" cy="2170151"/>
          </a:xfrm>
          <a:prstGeom prst="rect">
            <a:avLst/>
          </a:prstGeom>
          <a:noFill/>
        </p:spPr>
      </p:pic>
      <p:sp>
        <p:nvSpPr>
          <p:cNvPr id="12" name="직사각형 11"/>
          <p:cNvSpPr/>
          <p:nvPr/>
        </p:nvSpPr>
        <p:spPr>
          <a:xfrm>
            <a:off x="1968292" y="1498599"/>
            <a:ext cx="1617238" cy="276999"/>
          </a:xfrm>
          <a:prstGeom prst="rect">
            <a:avLst/>
          </a:prstGeom>
        </p:spPr>
        <p:txBody>
          <a:bodyPr wrap="none">
            <a:spAutoFit/>
          </a:bodyPr>
          <a:lstStyle/>
          <a:p>
            <a:r>
              <a:rPr lang="en-US" altLang="ko-KR" dirty="0">
                <a:latin typeface="맑은 고딕" panose="020B0503020000020004" pitchFamily="50" charset="-127"/>
                <a:ea typeface="맑은 고딕" panose="020B0503020000020004" pitchFamily="50" charset="-127"/>
              </a:rPr>
              <a:t>Natalie St. Martin ▶</a:t>
            </a:r>
          </a:p>
        </p:txBody>
      </p:sp>
      <p:sp>
        <p:nvSpPr>
          <p:cNvPr id="13" name="직사각형 12"/>
          <p:cNvSpPr/>
          <p:nvPr/>
        </p:nvSpPr>
        <p:spPr>
          <a:xfrm>
            <a:off x="5652120" y="5598894"/>
            <a:ext cx="3252814" cy="253916"/>
          </a:xfrm>
          <a:prstGeom prst="rect">
            <a:avLst/>
          </a:prstGeom>
        </p:spPr>
        <p:txBody>
          <a:bodyPr wrap="none">
            <a:spAutoFit/>
          </a:bodyPr>
          <a:lstStyle/>
          <a:p>
            <a:r>
              <a:rPr lang="ko-KR" altLang="en-US" sz="1050" dirty="0">
                <a:latin typeface="맑은 고딕" panose="020B0503020000020004" pitchFamily="50" charset="-127"/>
                <a:ea typeface="맑은 고딕" panose="020B0503020000020004" pitchFamily="50" charset="-127"/>
              </a:rPr>
              <a:t>▲</a:t>
            </a:r>
            <a:r>
              <a:rPr lang="en-US" altLang="ko-KR" sz="1050" dirty="0">
                <a:latin typeface="맑은 고딕" panose="020B0503020000020004" pitchFamily="50" charset="-127"/>
                <a:ea typeface="맑은 고딕" panose="020B0503020000020004" pitchFamily="50" charset="-127"/>
              </a:rPr>
              <a:t> Yongin University foreign students group work</a:t>
            </a:r>
            <a:endParaRPr lang="ko-KR" altLang="en-US" sz="1050" dirty="0"/>
          </a:p>
        </p:txBody>
      </p:sp>
    </p:spTree>
    <p:extLst>
      <p:ext uri="{BB962C8B-B14F-4D97-AF65-F5344CB8AC3E}">
        <p14:creationId xmlns:p14="http://schemas.microsoft.com/office/powerpoint/2010/main" val="3249697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52</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Workshop_Programs</a:t>
            </a:r>
            <a:r>
              <a:rPr lang="en-US" altLang="ko-KR" sz="1800" b="1" dirty="0">
                <a:solidFill>
                  <a:schemeClr val="tx1">
                    <a:lumMod val="65000"/>
                    <a:lumOff val="35000"/>
                  </a:schemeClr>
                </a:solidFill>
                <a:latin typeface="맑은 고딕" pitchFamily="50" charset="-127"/>
                <a:ea typeface="맑은 고딕" pitchFamily="50" charset="-127"/>
              </a:rPr>
              <a:t> and Instructor Introduction</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8075612"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(Location</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Ehwa</a:t>
            </a:r>
            <a:r>
              <a:rPr lang="en-US" altLang="ko-KR" sz="1000" b="1" dirty="0">
                <a:solidFill>
                  <a:schemeClr val="tx1">
                    <a:lumMod val="65000"/>
                    <a:lumOff val="35000"/>
                  </a:schemeClr>
                </a:solidFill>
                <a:latin typeface="맑은 고딕" pitchFamily="50" charset="-127"/>
                <a:ea typeface="맑은 고딕" pitchFamily="50" charset="-127"/>
              </a:rPr>
              <a:t> Women's University</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Textile Art Department Building</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A-402</a:t>
            </a:r>
            <a:r>
              <a:rPr lang="en-US" altLang="ko-KR" sz="1000" b="1" dirty="0">
                <a:solidFill>
                  <a:schemeClr val="tx1">
                    <a:lumMod val="65000"/>
                    <a:lumOff val="35000"/>
                  </a:schemeClr>
                </a:solidFill>
                <a:latin typeface="맑은 고딕" pitchFamily="50" charset="-127"/>
                <a:ea typeface="맑은 고딕" pitchFamily="50" charset="-127"/>
              </a:rPr>
              <a:t>) </a:t>
            </a:r>
          </a:p>
        </p:txBody>
      </p:sp>
      <p:graphicFrame>
        <p:nvGraphicFramePr>
          <p:cNvPr id="8" name="표 7"/>
          <p:cNvGraphicFramePr>
            <a:graphicFrameLocks noGrp="1"/>
          </p:cNvGraphicFramePr>
          <p:nvPr>
            <p:extLst>
              <p:ext uri="{D42A27DB-BD31-4B8C-83A1-F6EECF244321}">
                <p14:modId xmlns:p14="http://schemas.microsoft.com/office/powerpoint/2010/main" val="2936888346"/>
              </p:ext>
            </p:extLst>
          </p:nvPr>
        </p:nvGraphicFramePr>
        <p:xfrm>
          <a:off x="656857" y="1483043"/>
          <a:ext cx="7823278" cy="828040"/>
        </p:xfrm>
        <a:graphic>
          <a:graphicData uri="http://schemas.openxmlformats.org/drawingml/2006/table">
            <a:tbl>
              <a:tblPr firstRow="1" bandRow="1">
                <a:tableStyleId>{5940675A-B579-460E-94D1-54222C63F5DA}</a:tableStyleId>
              </a:tblPr>
              <a:tblGrid>
                <a:gridCol w="530648">
                  <a:extLst>
                    <a:ext uri="{9D8B030D-6E8A-4147-A177-3AD203B41FA5}">
                      <a16:colId xmlns="" xmlns:a16="http://schemas.microsoft.com/office/drawing/2014/main" val="20000"/>
                    </a:ext>
                  </a:extLst>
                </a:gridCol>
                <a:gridCol w="1928826">
                  <a:extLst>
                    <a:ext uri="{9D8B030D-6E8A-4147-A177-3AD203B41FA5}">
                      <a16:colId xmlns="" xmlns:a16="http://schemas.microsoft.com/office/drawing/2014/main" val="20001"/>
                    </a:ext>
                  </a:extLst>
                </a:gridCol>
                <a:gridCol w="928694">
                  <a:extLst>
                    <a:ext uri="{9D8B030D-6E8A-4147-A177-3AD203B41FA5}">
                      <a16:colId xmlns="" xmlns:a16="http://schemas.microsoft.com/office/drawing/2014/main" val="20002"/>
                    </a:ext>
                  </a:extLst>
                </a:gridCol>
                <a:gridCol w="2571768">
                  <a:extLst>
                    <a:ext uri="{9D8B030D-6E8A-4147-A177-3AD203B41FA5}">
                      <a16:colId xmlns="" xmlns:a16="http://schemas.microsoft.com/office/drawing/2014/main" val="20003"/>
                    </a:ext>
                  </a:extLst>
                </a:gridCol>
                <a:gridCol w="1863342">
                  <a:extLst>
                    <a:ext uri="{9D8B030D-6E8A-4147-A177-3AD203B41FA5}">
                      <a16:colId xmlns="" xmlns:a16="http://schemas.microsoft.com/office/drawing/2014/main" val="20004"/>
                    </a:ext>
                  </a:extLst>
                </a:gridCol>
              </a:tblGrid>
              <a:tr h="370840">
                <a:tc>
                  <a:txBody>
                    <a:bodyPr/>
                    <a:lstStyle/>
                    <a:p>
                      <a:pPr latinLnBrk="1"/>
                      <a:r>
                        <a:rPr lang="en-US" altLang="ko-KR" sz="1200" dirty="0">
                          <a:latin typeface="맑은 고딕" pitchFamily="50" charset="-127"/>
                          <a:ea typeface="맑은 고딕" pitchFamily="50" charset="-127"/>
                        </a:rPr>
                        <a:t>NO.</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Theme</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0" dirty="0">
                          <a:solidFill>
                            <a:schemeClr val="tx1">
                              <a:lumMod val="65000"/>
                              <a:lumOff val="35000"/>
                            </a:schemeClr>
                          </a:solidFill>
                          <a:latin typeface="맑은 고딕" pitchFamily="50" charset="-127"/>
                          <a:ea typeface="맑은 고딕" pitchFamily="50" charset="-127"/>
                        </a:rPr>
                        <a:t>Instructor</a:t>
                      </a:r>
                      <a:endParaRPr lang="ko-KR" altLang="en-US" sz="1200" b="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ko-KR" altLang="en-US" sz="1200" dirty="0">
                          <a:latin typeface="맑은 고딕" pitchFamily="50" charset="-127"/>
                          <a:ea typeface="맑은 고딕" pitchFamily="50" charset="-127"/>
                        </a:rPr>
                        <a:t>소속</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Contact and Email</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latinLnBrk="1"/>
                      <a:r>
                        <a:rPr lang="en-US" altLang="ko-KR" sz="1200" dirty="0">
                          <a:latin typeface="맑은 고딕" pitchFamily="50" charset="-127"/>
                          <a:ea typeface="맑은 고딕" pitchFamily="50" charset="-127"/>
                        </a:rPr>
                        <a:t>1</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One</a:t>
                      </a:r>
                      <a:r>
                        <a:rPr lang="en-US" altLang="ko-KR" sz="1200" baseline="0" dirty="0">
                          <a:latin typeface="맑은 고딕" pitchFamily="50" charset="-127"/>
                          <a:ea typeface="맑은 고딕" pitchFamily="50" charset="-127"/>
                        </a:rPr>
                        <a:t> Day Bojagi Making</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Kyunghee</a:t>
                      </a:r>
                    </a:p>
                    <a:p>
                      <a:pPr latinLnBrk="1"/>
                      <a:r>
                        <a:rPr lang="en-US" altLang="ko-KR" sz="1200" dirty="0">
                          <a:latin typeface="맑은 고딕" pitchFamily="50" charset="-127"/>
                          <a:ea typeface="맑은 고딕" pitchFamily="50" charset="-127"/>
                        </a:rPr>
                        <a:t>Kim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Ewha</a:t>
                      </a:r>
                      <a:r>
                        <a:rPr lang="en-US" altLang="ko-KR" sz="1200" dirty="0">
                          <a:latin typeface="맑은 고딕" pitchFamily="50" charset="-127"/>
                          <a:ea typeface="맑은 고딕" pitchFamily="50" charset="-127"/>
                        </a:rPr>
                        <a:t> Women’s University Textile Arts Department Lecturer</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tkhj3315@hanmail.net</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sp>
        <p:nvSpPr>
          <p:cNvPr id="10" name="Text Box 12"/>
          <p:cNvSpPr txBox="1">
            <a:spLocks noChangeArrowheads="1"/>
          </p:cNvSpPr>
          <p:nvPr/>
        </p:nvSpPr>
        <p:spPr bwMode="auto">
          <a:xfrm>
            <a:off x="857224" y="2513382"/>
            <a:ext cx="6379072" cy="338554"/>
          </a:xfrm>
          <a:prstGeom prst="rect">
            <a:avLst/>
          </a:prstGeom>
          <a:noFill/>
          <a:ln w="9525">
            <a:noFill/>
            <a:miter lim="800000"/>
            <a:headEnd/>
            <a:tailEnd/>
          </a:ln>
        </p:spPr>
        <p:txBody>
          <a:bodyPr wrap="square">
            <a:spAutoFit/>
          </a:bodyPr>
          <a:lstStyle/>
          <a:p>
            <a:r>
              <a:rPr lang="en-US" altLang="ko-KR" sz="1600" b="1" dirty="0">
                <a:solidFill>
                  <a:schemeClr val="tx1">
                    <a:lumMod val="65000"/>
                    <a:lumOff val="35000"/>
                  </a:schemeClr>
                </a:solidFill>
                <a:latin typeface="맑은 고딕" pitchFamily="50" charset="-127"/>
                <a:ea typeface="맑은 고딕" pitchFamily="50" charset="-127"/>
              </a:rPr>
              <a:t>One Day Bojagi Making </a:t>
            </a:r>
            <a:r>
              <a:rPr lang="en-US" altLang="ko-KR" b="1" dirty="0">
                <a:solidFill>
                  <a:schemeClr val="tx1">
                    <a:lumMod val="65000"/>
                    <a:lumOff val="35000"/>
                  </a:schemeClr>
                </a:solidFill>
                <a:latin typeface="맑은 고딕" pitchFamily="50" charset="-127"/>
                <a:ea typeface="맑은 고딕" pitchFamily="50" charset="-127"/>
              </a:rPr>
              <a:t>(Instructor</a:t>
            </a:r>
            <a:r>
              <a:rPr lang="ko-KR" altLang="en-US"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Kyunghee Kim)</a:t>
            </a:r>
          </a:p>
        </p:txBody>
      </p:sp>
      <p:sp>
        <p:nvSpPr>
          <p:cNvPr id="11" name="TextBox 10"/>
          <p:cNvSpPr txBox="1"/>
          <p:nvPr/>
        </p:nvSpPr>
        <p:spPr>
          <a:xfrm>
            <a:off x="4061580" y="3080811"/>
            <a:ext cx="4212468" cy="3129703"/>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a:t>
            </a: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Bojagi master’s basic Korean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making for foreign students</a:t>
            </a:r>
            <a:endParaRPr lang="ko-KR" altLang="en-US" sz="1100" dirty="0">
              <a:latin typeface="맑은 고딕" pitchFamily="50" charset="-127"/>
              <a:ea typeface="맑은 고딕" pitchFamily="50" charset="-127"/>
            </a:endParaRPr>
          </a:p>
          <a:p>
            <a:pPr>
              <a:lnSpc>
                <a:spcPct val="150000"/>
              </a:lnSpc>
            </a:pPr>
            <a:endParaRPr lang="en-US" altLang="ko-KR"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 Workshop Process</a:t>
            </a:r>
          </a:p>
          <a:p>
            <a:pPr>
              <a:lnSpc>
                <a:spcPct val="150000"/>
              </a:lnSpc>
            </a:pPr>
            <a:endParaRPr lang="ko-KR" altLang="en-US" sz="1100" dirty="0">
              <a:latin typeface="맑은 고딕" pitchFamily="50" charset="-127"/>
              <a:ea typeface="맑은 고딕" pitchFamily="50" charset="-127"/>
            </a:endParaRPr>
          </a:p>
          <a:p>
            <a:pPr>
              <a:lnSpc>
                <a:spcPct val="150000"/>
              </a:lnSpc>
            </a:pPr>
            <a:r>
              <a:rPr lang="en-US" altLang="ko-KR" sz="1100" dirty="0">
                <a:latin typeface="맑은 고딕" pitchFamily="50" charset="-127"/>
                <a:ea typeface="맑은 고딕" pitchFamily="50" charset="-127"/>
              </a:rPr>
              <a:t>10:00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12:00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(Learn Korean Traditional Quilting Techniques)</a:t>
            </a:r>
          </a:p>
          <a:p>
            <a:pPr>
              <a:lnSpc>
                <a:spcPct val="150000"/>
              </a:lnSpc>
            </a:pPr>
            <a:r>
              <a:rPr lang="en-US" altLang="ko-KR" sz="1100" dirty="0">
                <a:latin typeface="맑은 고딕" pitchFamily="50" charset="-127"/>
                <a:ea typeface="맑은 고딕" pitchFamily="50" charset="-127"/>
              </a:rPr>
              <a:t>12:00 – 13:00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(Lunch: </a:t>
            </a:r>
            <a:r>
              <a:rPr lang="en-US" altLang="ko-KR" sz="1100" dirty="0" err="1">
                <a:latin typeface="맑은 고딕" pitchFamily="50" charset="-127"/>
                <a:ea typeface="맑은 고딕" pitchFamily="50" charset="-127"/>
              </a:rPr>
              <a:t>Ewha</a:t>
            </a:r>
            <a:r>
              <a:rPr lang="en-US" altLang="ko-KR" sz="1100" dirty="0">
                <a:latin typeface="맑은 고딕" pitchFamily="50" charset="-127"/>
                <a:ea typeface="맑은 고딕" pitchFamily="50" charset="-127"/>
              </a:rPr>
              <a:t> Women’s University</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ECC </a:t>
            </a:r>
            <a:r>
              <a:rPr lang="ko-KR" altLang="en-US" sz="1100" dirty="0" err="1">
                <a:latin typeface="맑은 고딕" pitchFamily="50" charset="-127"/>
                <a:ea typeface="맑은 고딕" pitchFamily="50" charset="-127"/>
              </a:rPr>
              <a:t>케세이호</a:t>
            </a:r>
            <a:r>
              <a:rPr lang="en-US" altLang="ko-KR" sz="1100" dirty="0">
                <a:latin typeface="맑은 고딕" pitchFamily="50" charset="-127"/>
                <a:ea typeface="맑은 고딕" pitchFamily="50" charset="-127"/>
              </a:rPr>
              <a:t>) (ECC Tour and walk)</a:t>
            </a:r>
          </a:p>
          <a:p>
            <a:pPr>
              <a:lnSpc>
                <a:spcPct val="150000"/>
              </a:lnSpc>
            </a:pPr>
            <a:r>
              <a:rPr lang="en-US" altLang="ko-KR" sz="1100" dirty="0">
                <a:latin typeface="맑은 고딕" pitchFamily="50" charset="-127"/>
                <a:ea typeface="맑은 고딕" pitchFamily="50" charset="-127"/>
              </a:rPr>
              <a:t>13:00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14:00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(Watch Bojagi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ppt)</a:t>
            </a:r>
          </a:p>
          <a:p>
            <a:pPr>
              <a:lnSpc>
                <a:spcPct val="150000"/>
              </a:lnSpc>
            </a:pPr>
            <a:r>
              <a:rPr lang="en-US" altLang="ko-KR" sz="1100" dirty="0">
                <a:latin typeface="맑은 고딕" pitchFamily="50" charset="-127"/>
                <a:ea typeface="맑은 고딕" pitchFamily="50" charset="-127"/>
              </a:rPr>
              <a:t>14:00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16:00</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(Korean</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Traditional</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Bojagi</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Making)</a:t>
            </a:r>
          </a:p>
        </p:txBody>
      </p:sp>
      <p:pic>
        <p:nvPicPr>
          <p:cNvPr id="12" name="Picture 2" descr="E:\2016_KBF\PPT\워크샵_나정희_보자기만들기_오방색.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24" y="3571876"/>
            <a:ext cx="2952514" cy="231946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user\Desktop\수지\2018 KBF\2018 KBF_NY\2018 KBF_뉴욕 초대작가\김경희(이대)\원데이보자기메이킹 들어갈 사진\작품3 (1).JPG"/>
          <p:cNvPicPr>
            <a:picLocks noChangeAspect="1" noChangeArrowheads="1"/>
          </p:cNvPicPr>
          <p:nvPr/>
        </p:nvPicPr>
        <p:blipFill>
          <a:blip r:embed="rId4" cstate="print"/>
          <a:srcRect l="9921" r="14671"/>
          <a:stretch>
            <a:fillRect/>
          </a:stretch>
        </p:blipFill>
        <p:spPr bwMode="auto">
          <a:xfrm>
            <a:off x="857224" y="3361187"/>
            <a:ext cx="2952514" cy="2605029"/>
          </a:xfrm>
          <a:prstGeom prst="rect">
            <a:avLst/>
          </a:prstGeom>
          <a:noFill/>
        </p:spPr>
      </p:pic>
      <p:sp>
        <p:nvSpPr>
          <p:cNvPr id="13" name="TextBox 12"/>
          <p:cNvSpPr txBox="1"/>
          <p:nvPr/>
        </p:nvSpPr>
        <p:spPr>
          <a:xfrm>
            <a:off x="857224" y="5968226"/>
            <a:ext cx="1524776" cy="215444"/>
          </a:xfrm>
          <a:prstGeom prst="rect">
            <a:avLst/>
          </a:prstGeom>
          <a:noFill/>
        </p:spPr>
        <p:txBody>
          <a:bodyPr wrap="none" rtlCol="0">
            <a:spAutoFit/>
          </a:bodyPr>
          <a:lstStyle/>
          <a:p>
            <a:r>
              <a:rPr lang="en-US" altLang="ko-KR" sz="800" dirty="0">
                <a:solidFill>
                  <a:schemeClr val="tx1">
                    <a:lumMod val="65000"/>
                    <a:lumOff val="35000"/>
                  </a:schemeClr>
                </a:solidFill>
                <a:latin typeface="맑은 고딕" pitchFamily="50" charset="-127"/>
                <a:ea typeface="맑은 고딕" pitchFamily="50" charset="-127"/>
              </a:rPr>
              <a:t>Kyunghee Kim</a:t>
            </a:r>
            <a:r>
              <a:rPr lang="en-US" altLang="ko-KR" sz="800" dirty="0"/>
              <a:t>, Basic Bojagi</a:t>
            </a:r>
            <a:endParaRPr lang="ko-KR" altLang="en-US" sz="800" dirty="0"/>
          </a:p>
        </p:txBody>
      </p:sp>
    </p:spTree>
    <p:extLst>
      <p:ext uri="{BB962C8B-B14F-4D97-AF65-F5344CB8AC3E}">
        <p14:creationId xmlns:p14="http://schemas.microsoft.com/office/powerpoint/2010/main" val="2355987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53</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Workshop_Poster</a:t>
            </a:r>
            <a:endParaRPr lang="en-US" altLang="ko-KR" sz="1800" b="1" dirty="0">
              <a:solidFill>
                <a:schemeClr val="tx1">
                  <a:lumMod val="65000"/>
                  <a:lumOff val="35000"/>
                </a:schemeClr>
              </a:solidFill>
              <a:latin typeface="맑은 고딕" pitchFamily="50" charset="-127"/>
              <a:ea typeface="맑은 고딕" pitchFamily="50" charset="-127"/>
            </a:endParaRP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7417196"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(Location</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Ehwa</a:t>
            </a:r>
            <a:r>
              <a:rPr lang="en-US" altLang="ko-KR" sz="1000" b="1" dirty="0">
                <a:solidFill>
                  <a:schemeClr val="tx1">
                    <a:lumMod val="65000"/>
                    <a:lumOff val="35000"/>
                  </a:schemeClr>
                </a:solidFill>
                <a:latin typeface="맑은 고딕" pitchFamily="50" charset="-127"/>
                <a:ea typeface="맑은 고딕" pitchFamily="50" charset="-127"/>
              </a:rPr>
              <a:t> Women's University</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Textile Art Department Building</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A-402</a:t>
            </a:r>
            <a:r>
              <a:rPr lang="en-US" altLang="ko-KR" sz="1000" b="1" dirty="0">
                <a:solidFill>
                  <a:schemeClr val="tx1">
                    <a:lumMod val="65000"/>
                    <a:lumOff val="35000"/>
                  </a:schemeClr>
                </a:solidFill>
                <a:latin typeface="맑은 고딕" pitchFamily="50" charset="-127"/>
                <a:ea typeface="맑은 고딕" pitchFamily="50" charset="-127"/>
              </a:rPr>
              <a:t>)</a:t>
            </a:r>
          </a:p>
        </p:txBody>
      </p:sp>
      <p:pic>
        <p:nvPicPr>
          <p:cNvPr id="7170" name="Picture 2" descr="C:\Users\user\Desktop\수지\2018 KBF\Workshop &amp; Curtural Tour\워크샵\워크샵1.png"/>
          <p:cNvPicPr>
            <a:picLocks noChangeAspect="1" noChangeArrowheads="1"/>
          </p:cNvPicPr>
          <p:nvPr/>
        </p:nvPicPr>
        <p:blipFill>
          <a:blip r:embed="rId3"/>
          <a:srcRect/>
          <a:stretch>
            <a:fillRect/>
          </a:stretch>
        </p:blipFill>
        <p:spPr bwMode="auto">
          <a:xfrm>
            <a:off x="755204" y="1321475"/>
            <a:ext cx="4142906" cy="5400000"/>
          </a:xfrm>
          <a:prstGeom prst="rect">
            <a:avLst/>
          </a:prstGeom>
          <a:noFill/>
        </p:spPr>
      </p:pic>
      <p:pic>
        <p:nvPicPr>
          <p:cNvPr id="7171" name="Picture 3" descr="C:\Users\user\Desktop\수지\2018 KBF\Workshop &amp; Curtural Tour\워크샵\워크샵2.png"/>
          <p:cNvPicPr>
            <a:picLocks noChangeAspect="1" noChangeArrowheads="1"/>
          </p:cNvPicPr>
          <p:nvPr/>
        </p:nvPicPr>
        <p:blipFill>
          <a:blip r:embed="rId4"/>
          <a:srcRect/>
          <a:stretch>
            <a:fillRect/>
          </a:stretch>
        </p:blipFill>
        <p:spPr bwMode="auto">
          <a:xfrm>
            <a:off x="4540189" y="1321475"/>
            <a:ext cx="3810389" cy="5400000"/>
          </a:xfrm>
          <a:prstGeom prst="rect">
            <a:avLst/>
          </a:prstGeom>
          <a:noFill/>
        </p:spPr>
      </p:pic>
    </p:spTree>
    <p:extLst>
      <p:ext uri="{BB962C8B-B14F-4D97-AF65-F5344CB8AC3E}">
        <p14:creationId xmlns:p14="http://schemas.microsoft.com/office/powerpoint/2010/main" val="2355987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54</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Workshop _ Photos</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734518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(Location</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Ehwa</a:t>
            </a:r>
            <a:r>
              <a:rPr lang="en-US" altLang="ko-KR" sz="1000" b="1" dirty="0">
                <a:solidFill>
                  <a:schemeClr val="tx1">
                    <a:lumMod val="65000"/>
                    <a:lumOff val="35000"/>
                  </a:schemeClr>
                </a:solidFill>
                <a:latin typeface="맑은 고딕" pitchFamily="50" charset="-127"/>
                <a:ea typeface="맑은 고딕" pitchFamily="50" charset="-127"/>
              </a:rPr>
              <a:t> Women's University</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Textile Art Department Building</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A-402</a:t>
            </a:r>
            <a:r>
              <a:rPr lang="en-US" altLang="ko-KR" sz="1000" b="1" dirty="0">
                <a:solidFill>
                  <a:schemeClr val="tx1">
                    <a:lumMod val="65000"/>
                    <a:lumOff val="35000"/>
                  </a:schemeClr>
                </a:solidFill>
                <a:latin typeface="맑은 고딕" pitchFamily="50" charset="-127"/>
                <a:ea typeface="맑은 고딕" pitchFamily="50" charset="-127"/>
              </a:rPr>
              <a:t>) </a:t>
            </a:r>
          </a:p>
        </p:txBody>
      </p:sp>
      <p:pic>
        <p:nvPicPr>
          <p:cNvPr id="9218" name="Picture 2" descr="C:\Users\user\Desktop\수지\2018 KBF\KBF record\워크샵\180530 KBF 워크샵 사진 (7).jpg"/>
          <p:cNvPicPr>
            <a:picLocks noChangeAspect="1" noChangeArrowheads="1"/>
          </p:cNvPicPr>
          <p:nvPr/>
        </p:nvPicPr>
        <p:blipFill>
          <a:blip r:embed="rId3"/>
          <a:srcRect/>
          <a:stretch>
            <a:fillRect/>
          </a:stretch>
        </p:blipFill>
        <p:spPr bwMode="auto">
          <a:xfrm>
            <a:off x="813773" y="3975610"/>
            <a:ext cx="4245424" cy="2388052"/>
          </a:xfrm>
          <a:prstGeom prst="rect">
            <a:avLst/>
          </a:prstGeom>
          <a:noFill/>
        </p:spPr>
      </p:pic>
      <p:pic>
        <p:nvPicPr>
          <p:cNvPr id="9219" name="Picture 3" descr="C:\Users\user\Desktop\수지\2018 KBF\KBF record\워크샵\180530 KBF 워크샵 사진 (2).jpg"/>
          <p:cNvPicPr>
            <a:picLocks noChangeAspect="1" noChangeArrowheads="1"/>
          </p:cNvPicPr>
          <p:nvPr/>
        </p:nvPicPr>
        <p:blipFill>
          <a:blip r:embed="rId4"/>
          <a:srcRect/>
          <a:stretch>
            <a:fillRect/>
          </a:stretch>
        </p:blipFill>
        <p:spPr bwMode="auto">
          <a:xfrm>
            <a:off x="813773" y="1391535"/>
            <a:ext cx="4245424" cy="2388052"/>
          </a:xfrm>
          <a:prstGeom prst="rect">
            <a:avLst/>
          </a:prstGeom>
          <a:noFill/>
        </p:spPr>
      </p:pic>
      <p:pic>
        <p:nvPicPr>
          <p:cNvPr id="7170" name="Picture 2" descr="C:\Users\user\Desktop\수지\2018 KBF\KBF record\워크샵\180530 KBF 워크샵 사진 (4).jpg"/>
          <p:cNvPicPr>
            <a:picLocks noChangeAspect="1" noChangeArrowheads="1"/>
          </p:cNvPicPr>
          <p:nvPr/>
        </p:nvPicPr>
        <p:blipFill>
          <a:blip r:embed="rId5"/>
          <a:srcRect/>
          <a:stretch>
            <a:fillRect/>
          </a:stretch>
        </p:blipFill>
        <p:spPr bwMode="auto">
          <a:xfrm>
            <a:off x="5352599" y="1350683"/>
            <a:ext cx="2819801" cy="5012979"/>
          </a:xfrm>
          <a:prstGeom prst="rect">
            <a:avLst/>
          </a:prstGeom>
          <a:noFill/>
        </p:spPr>
      </p:pic>
      <p:sp>
        <p:nvSpPr>
          <p:cNvPr id="10" name="Rectangle 4"/>
          <p:cNvSpPr/>
          <p:nvPr/>
        </p:nvSpPr>
        <p:spPr>
          <a:xfrm>
            <a:off x="5160943" y="6363662"/>
            <a:ext cx="3225884" cy="215444"/>
          </a:xfrm>
          <a:prstGeom prst="rect">
            <a:avLst/>
          </a:prstGeom>
        </p:spPr>
        <p:txBody>
          <a:bodyPr wrap="square">
            <a:spAutoFit/>
          </a:bodyPr>
          <a:lstStyle/>
          <a:p>
            <a:r>
              <a:rPr lang="ko-KR" altLang="en-US" sz="800" b="1" dirty="0">
                <a:latin typeface="맑은 고딕" pitchFamily="50" charset="-127"/>
                <a:ea typeface="맑은 고딕" pitchFamily="50" charset="-127"/>
              </a:rPr>
              <a:t>ⓒ</a:t>
            </a:r>
            <a:r>
              <a:rPr lang="ko-KR" altLang="en-US" sz="800" dirty="0">
                <a:latin typeface="맑은 고딕" panose="020B0503020000020004" pitchFamily="50" charset="-127"/>
                <a:ea typeface="맑은 고딕" panose="020B0503020000020004" pitchFamily="50" charset="-127"/>
              </a:rPr>
              <a:t> </a:t>
            </a:r>
            <a:r>
              <a:rPr lang="en-US" altLang="ko-KR" sz="800" dirty="0" err="1">
                <a:solidFill>
                  <a:schemeClr val="tx1">
                    <a:lumMod val="65000"/>
                    <a:lumOff val="35000"/>
                  </a:schemeClr>
                </a:solidFill>
                <a:latin typeface="맑은 고딕" pitchFamily="50" charset="-127"/>
                <a:ea typeface="맑은 고딕" pitchFamily="50" charset="-127"/>
              </a:rPr>
              <a:t>Ehwa</a:t>
            </a:r>
            <a:r>
              <a:rPr lang="en-US" altLang="ko-KR" sz="800" dirty="0">
                <a:solidFill>
                  <a:schemeClr val="tx1">
                    <a:lumMod val="65000"/>
                    <a:lumOff val="35000"/>
                  </a:schemeClr>
                </a:solidFill>
                <a:latin typeface="맑은 고딕" pitchFamily="50" charset="-127"/>
                <a:ea typeface="맑은 고딕" pitchFamily="50" charset="-127"/>
              </a:rPr>
              <a:t> Women's University</a:t>
            </a:r>
            <a:r>
              <a:rPr lang="ko-KR" altLang="en-US" sz="800" dirty="0">
                <a:latin typeface="맑은 고딕" panose="020B0503020000020004" pitchFamily="50" charset="-127"/>
                <a:ea typeface="맑은 고딕" panose="020B0503020000020004" pitchFamily="50" charset="-127"/>
              </a:rPr>
              <a:t> </a:t>
            </a:r>
            <a:r>
              <a:rPr lang="en-US" altLang="ko-KR" sz="800" dirty="0">
                <a:latin typeface="맑은 고딕" panose="020B0503020000020004" pitchFamily="50" charset="-127"/>
                <a:ea typeface="맑은 고딕" panose="020B0503020000020004" pitchFamily="50" charset="-127"/>
              </a:rPr>
              <a:t>ECC (</a:t>
            </a:r>
            <a:r>
              <a:rPr lang="en-US" altLang="ko-KR" sz="800" dirty="0" err="1">
                <a:latin typeface="맑은 고딕" panose="020B0503020000020004" pitchFamily="50" charset="-127"/>
                <a:ea typeface="맑은 고딕" panose="020B0503020000020004" pitchFamily="50" charset="-127"/>
              </a:rPr>
              <a:t>Ewha</a:t>
            </a:r>
            <a:r>
              <a:rPr lang="en-US" altLang="ko-KR" sz="800" dirty="0">
                <a:latin typeface="맑은 고딕" panose="020B0503020000020004" pitchFamily="50" charset="-127"/>
                <a:ea typeface="맑은 고딕" panose="020B0503020000020004" pitchFamily="50" charset="-127"/>
              </a:rPr>
              <a:t> Campus Complex) Tour</a:t>
            </a:r>
            <a:endParaRPr lang="en-US" sz="800" dirty="0">
              <a:latin typeface="맑은 고딕" panose="020B0503020000020004" pitchFamily="50" charset="-127"/>
              <a:ea typeface="맑은 고딕" panose="020B0503020000020004" pitchFamily="50" charset="-127"/>
            </a:endParaRPr>
          </a:p>
        </p:txBody>
      </p:sp>
      <p:sp>
        <p:nvSpPr>
          <p:cNvPr id="11" name="Rectangle 4"/>
          <p:cNvSpPr/>
          <p:nvPr/>
        </p:nvSpPr>
        <p:spPr>
          <a:xfrm>
            <a:off x="813773" y="6363662"/>
            <a:ext cx="1260140" cy="215444"/>
          </a:xfrm>
          <a:prstGeom prst="rect">
            <a:avLst/>
          </a:prstGeom>
        </p:spPr>
        <p:txBody>
          <a:bodyPr wrap="square">
            <a:spAutoFit/>
          </a:bodyPr>
          <a:lstStyle/>
          <a:p>
            <a:r>
              <a:rPr lang="ko-KR" altLang="en-US" sz="800" b="1" dirty="0">
                <a:latin typeface="맑은 고딕" pitchFamily="50" charset="-127"/>
                <a:ea typeface="맑은 고딕" pitchFamily="50" charset="-127"/>
              </a:rPr>
              <a:t>ⓒ</a:t>
            </a:r>
            <a:r>
              <a:rPr lang="ko-KR" altLang="en-US" sz="800" dirty="0">
                <a:latin typeface="맑은 고딕" panose="020B0503020000020004" pitchFamily="50" charset="-127"/>
                <a:ea typeface="맑은 고딕" panose="020B0503020000020004" pitchFamily="50" charset="-127"/>
              </a:rPr>
              <a:t> </a:t>
            </a:r>
            <a:r>
              <a:rPr lang="en-US" altLang="ko-KR" sz="800" dirty="0">
                <a:latin typeface="맑은 고딕" panose="020B0503020000020004" pitchFamily="50" charset="-127"/>
                <a:ea typeface="맑은 고딕" panose="020B0503020000020004" pitchFamily="50" charset="-127"/>
              </a:rPr>
              <a:t>Workshop Scene</a:t>
            </a:r>
          </a:p>
        </p:txBody>
      </p:sp>
    </p:spTree>
    <p:extLst>
      <p:ext uri="{BB962C8B-B14F-4D97-AF65-F5344CB8AC3E}">
        <p14:creationId xmlns:p14="http://schemas.microsoft.com/office/powerpoint/2010/main" val="2355987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55</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800" b="1" dirty="0" err="1">
                <a:solidFill>
                  <a:schemeClr val="tx1">
                    <a:lumMod val="65000"/>
                    <a:lumOff val="35000"/>
                  </a:schemeClr>
                </a:solidFill>
                <a:latin typeface="맑은 고딕" pitchFamily="50" charset="-127"/>
                <a:ea typeface="맑은 고딕" pitchFamily="50" charset="-127"/>
              </a:rPr>
              <a:t>Lecture_Program</a:t>
            </a:r>
            <a:r>
              <a:rPr lang="en-US" altLang="ko-KR" sz="1800" b="1" dirty="0">
                <a:solidFill>
                  <a:schemeClr val="tx1">
                    <a:lumMod val="65000"/>
                    <a:lumOff val="35000"/>
                  </a:schemeClr>
                </a:solidFill>
                <a:latin typeface="맑은 고딕" pitchFamily="50" charset="-127"/>
                <a:ea typeface="맑은 고딕" pitchFamily="50" charset="-127"/>
              </a:rPr>
              <a:t> and Instructor Introduction</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5461010"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 Part</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SETEC Conference Room</a:t>
            </a:r>
            <a:endParaRPr lang="en-US" altLang="ko-KR" sz="1000" b="1" dirty="0">
              <a:solidFill>
                <a:schemeClr val="tx1">
                  <a:lumMod val="65000"/>
                  <a:lumOff val="35000"/>
                </a:schemeClr>
              </a:solidFill>
              <a:latin typeface="맑은 고딕" pitchFamily="50" charset="-127"/>
              <a:ea typeface="맑은 고딕" pitchFamily="50" charset="-127"/>
            </a:endParaRPr>
          </a:p>
        </p:txBody>
      </p:sp>
      <p:graphicFrame>
        <p:nvGraphicFramePr>
          <p:cNvPr id="8" name="표 7"/>
          <p:cNvGraphicFramePr>
            <a:graphicFrameLocks noGrp="1"/>
          </p:cNvGraphicFramePr>
          <p:nvPr>
            <p:extLst>
              <p:ext uri="{D42A27DB-BD31-4B8C-83A1-F6EECF244321}">
                <p14:modId xmlns:p14="http://schemas.microsoft.com/office/powerpoint/2010/main" val="3283725091"/>
              </p:ext>
            </p:extLst>
          </p:nvPr>
        </p:nvGraphicFramePr>
        <p:xfrm>
          <a:off x="656857" y="1857364"/>
          <a:ext cx="7823278" cy="3937000"/>
        </p:xfrm>
        <a:graphic>
          <a:graphicData uri="http://schemas.openxmlformats.org/drawingml/2006/table">
            <a:tbl>
              <a:tblPr firstRow="1" bandRow="1">
                <a:tableStyleId>{5940675A-B579-460E-94D1-54222C63F5DA}</a:tableStyleId>
              </a:tblPr>
              <a:tblGrid>
                <a:gridCol w="414681">
                  <a:extLst>
                    <a:ext uri="{9D8B030D-6E8A-4147-A177-3AD203B41FA5}">
                      <a16:colId xmlns="" xmlns:a16="http://schemas.microsoft.com/office/drawing/2014/main" val="20000"/>
                    </a:ext>
                  </a:extLst>
                </a:gridCol>
                <a:gridCol w="2143140">
                  <a:extLst>
                    <a:ext uri="{9D8B030D-6E8A-4147-A177-3AD203B41FA5}">
                      <a16:colId xmlns="" xmlns:a16="http://schemas.microsoft.com/office/drawing/2014/main" val="20001"/>
                    </a:ext>
                  </a:extLst>
                </a:gridCol>
                <a:gridCol w="928694">
                  <a:extLst>
                    <a:ext uri="{9D8B030D-6E8A-4147-A177-3AD203B41FA5}">
                      <a16:colId xmlns="" xmlns:a16="http://schemas.microsoft.com/office/drawing/2014/main" val="20002"/>
                    </a:ext>
                  </a:extLst>
                </a:gridCol>
                <a:gridCol w="2214578">
                  <a:extLst>
                    <a:ext uri="{9D8B030D-6E8A-4147-A177-3AD203B41FA5}">
                      <a16:colId xmlns="" xmlns:a16="http://schemas.microsoft.com/office/drawing/2014/main" val="20003"/>
                    </a:ext>
                  </a:extLst>
                </a:gridCol>
                <a:gridCol w="2122185">
                  <a:extLst>
                    <a:ext uri="{9D8B030D-6E8A-4147-A177-3AD203B41FA5}">
                      <a16:colId xmlns="" xmlns:a16="http://schemas.microsoft.com/office/drawing/2014/main" val="20004"/>
                    </a:ext>
                  </a:extLst>
                </a:gridCol>
              </a:tblGrid>
              <a:tr h="370840">
                <a:tc>
                  <a:txBody>
                    <a:bodyPr/>
                    <a:lstStyle/>
                    <a:p>
                      <a:pPr latinLnBrk="1"/>
                      <a:r>
                        <a:rPr lang="en-US" altLang="ko-KR" sz="1200" dirty="0">
                          <a:latin typeface="맑은 고딕" pitchFamily="50" charset="-127"/>
                          <a:ea typeface="맑은 고딕" pitchFamily="50" charset="-127"/>
                        </a:rPr>
                        <a:t>NO.</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Theme</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0" dirty="0">
                          <a:solidFill>
                            <a:schemeClr val="tx1">
                              <a:lumMod val="65000"/>
                              <a:lumOff val="35000"/>
                            </a:schemeClr>
                          </a:solidFill>
                          <a:latin typeface="맑은 고딕" pitchFamily="50" charset="-127"/>
                          <a:ea typeface="맑은 고딕" pitchFamily="50" charset="-127"/>
                        </a:rPr>
                        <a:t>Instructor</a:t>
                      </a:r>
                      <a:endParaRPr lang="ko-KR" altLang="en-US" sz="1200" b="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ko-KR" altLang="en-US" sz="1200" dirty="0">
                          <a:latin typeface="맑은 고딕" pitchFamily="50" charset="-127"/>
                          <a:ea typeface="맑은 고딕" pitchFamily="50" charset="-127"/>
                        </a:rPr>
                        <a:t>소속</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Contact and Email</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latinLnBrk="1"/>
                      <a:r>
                        <a:rPr lang="en-US" altLang="ko-KR" sz="1200" dirty="0">
                          <a:latin typeface="맑은 고딕" pitchFamily="50" charset="-127"/>
                          <a:ea typeface="맑은 고딕" pitchFamily="50" charset="-127"/>
                        </a:rPr>
                        <a:t>1</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Korean</a:t>
                      </a:r>
                      <a:r>
                        <a:rPr lang="ko-KR" altLang="en-US" sz="1200" b="1"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Culture</a:t>
                      </a:r>
                      <a:r>
                        <a:rPr lang="ko-KR" altLang="en-US" sz="1200" b="1"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in</a:t>
                      </a:r>
                      <a:r>
                        <a:rPr lang="ko-KR" altLang="en-US" sz="1200" b="1"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the</a:t>
                      </a:r>
                      <a:r>
                        <a:rPr lang="ko-KR" altLang="en-US" sz="1200" b="1"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Bojagi, the Spirit</a:t>
                      </a:r>
                      <a:endParaRPr lang="ko-KR" altLang="en-US" sz="1200" b="1"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Chandong</a:t>
                      </a:r>
                      <a:endParaRPr lang="en-US" altLang="ko-KR" sz="1200" dirty="0">
                        <a:latin typeface="맑은 고딕" pitchFamily="50" charset="-127"/>
                        <a:ea typeface="맑은 고딕" pitchFamily="50" charset="-127"/>
                      </a:endParaRPr>
                    </a:p>
                    <a:p>
                      <a:pPr latinLnBrk="1"/>
                      <a:r>
                        <a:rPr lang="en-US" altLang="ko-KR" sz="1200" dirty="0">
                          <a:latin typeface="맑은 고딕" pitchFamily="50" charset="-127"/>
                          <a:ea typeface="맑은 고딕" pitchFamily="50" charset="-127"/>
                        </a:rPr>
                        <a:t>Kim</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Art Critic, </a:t>
                      </a:r>
                    </a:p>
                    <a:p>
                      <a:pPr latinLnBrk="1"/>
                      <a:r>
                        <a:rPr lang="en-US" altLang="ko-KR" sz="1200" dirty="0">
                          <a:latin typeface="맑은 고딕" pitchFamily="50" charset="-127"/>
                          <a:ea typeface="맑은 고딕" pitchFamily="50" charset="-127"/>
                        </a:rPr>
                        <a:t>Former</a:t>
                      </a:r>
                      <a:r>
                        <a:rPr lang="ko-KR" altLang="en-US" sz="1200" dirty="0">
                          <a:latin typeface="맑은 고딕" pitchFamily="50" charset="-127"/>
                          <a:ea typeface="맑은 고딕" pitchFamily="50" charset="-127"/>
                        </a:rPr>
                        <a:t> </a:t>
                      </a:r>
                      <a:r>
                        <a:rPr lang="en-US" altLang="ko-KR" sz="1200" dirty="0">
                          <a:latin typeface="맑은 고딕" pitchFamily="50" charset="-127"/>
                          <a:ea typeface="맑은 고딕" pitchFamily="50" charset="-127"/>
                        </a:rPr>
                        <a:t>Arko Art Center Director</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kcdong@hanmail.net</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latinLnBrk="1"/>
                      <a:r>
                        <a:rPr lang="en-US" altLang="ko-KR" sz="1200" dirty="0">
                          <a:latin typeface="맑은 고딕" pitchFamily="50" charset="-127"/>
                          <a:ea typeface="맑은 고딕" pitchFamily="50" charset="-127"/>
                        </a:rPr>
                        <a:t>2</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A Dream in a Dream in a Dream on Wings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Leonie </a:t>
                      </a:r>
                      <a:r>
                        <a:rPr lang="en-US" altLang="ko-KR" sz="1200" dirty="0" err="1">
                          <a:latin typeface="맑은 고딕" pitchFamily="50" charset="-127"/>
                          <a:ea typeface="맑은 고딕" pitchFamily="50" charset="-127"/>
                        </a:rPr>
                        <a:t>Castelino</a:t>
                      </a:r>
                      <a:endParaRPr lang="en-US" altLang="ko-KR"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U.S.A.</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leoniecastelino@gmail.com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pPr latinLnBrk="1"/>
                      <a:r>
                        <a:rPr lang="en-US" altLang="ko-KR" sz="1200" dirty="0">
                          <a:latin typeface="맑은 고딕" pitchFamily="50" charset="-127"/>
                          <a:ea typeface="맑은 고딕" pitchFamily="50" charset="-127"/>
                        </a:rPr>
                        <a:t>3</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Patchwork of my life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Sara Cook</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United Kingdom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sara.cook3@ntlworld.com</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pPr latinLnBrk="1"/>
                      <a:r>
                        <a:rPr lang="en-US" altLang="ko-KR" sz="1200" dirty="0">
                          <a:latin typeface="맑은 고딕" pitchFamily="50" charset="-127"/>
                          <a:ea typeface="맑은 고딕" pitchFamily="50" charset="-127"/>
                        </a:rPr>
                        <a:t>4</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West Meets East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Marielle</a:t>
                      </a:r>
                      <a:r>
                        <a:rPr lang="en-US" altLang="ko-KR" sz="1200" dirty="0">
                          <a:latin typeface="맑은 고딕" pitchFamily="50" charset="-127"/>
                          <a:ea typeface="맑은 고딕" pitchFamily="50" charset="-127"/>
                        </a:rPr>
                        <a:t> </a:t>
                      </a:r>
                      <a:r>
                        <a:rPr lang="en-US" altLang="ko-KR" sz="1200" dirty="0" err="1">
                          <a:latin typeface="맑은 고딕" pitchFamily="50" charset="-127"/>
                          <a:ea typeface="맑은 고딕" pitchFamily="50" charset="-127"/>
                        </a:rPr>
                        <a:t>Huijsmans</a:t>
                      </a:r>
                      <a:endParaRPr lang="en-US" altLang="ko-KR"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Netherlands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marielle50@ziggo.nl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pPr latinLnBrk="1"/>
                      <a:r>
                        <a:rPr lang="en-US" altLang="ko-KR" sz="1200" dirty="0">
                          <a:latin typeface="맑은 고딕" pitchFamily="50" charset="-127"/>
                          <a:ea typeface="맑은 고딕" pitchFamily="50" charset="-127"/>
                        </a:rPr>
                        <a:t>5</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Expression Thru Material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Raija</a:t>
                      </a:r>
                      <a:r>
                        <a:rPr lang="en-US" altLang="ko-KR" sz="1200" dirty="0">
                          <a:latin typeface="맑은 고딕" pitchFamily="50" charset="-127"/>
                          <a:ea typeface="맑은 고딕" pitchFamily="50" charset="-127"/>
                        </a:rPr>
                        <a:t> </a:t>
                      </a:r>
                      <a:r>
                        <a:rPr lang="en-US" altLang="ko-KR" sz="1200" dirty="0" err="1">
                          <a:latin typeface="맑은 고딕" pitchFamily="50" charset="-127"/>
                          <a:ea typeface="맑은 고딕" pitchFamily="50" charset="-127"/>
                        </a:rPr>
                        <a:t>Jokinen</a:t>
                      </a:r>
                      <a:endParaRPr lang="en-US" altLang="ko-KR"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Finland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raijoki@gmail.com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pPr latinLnBrk="1"/>
                      <a:r>
                        <a:rPr lang="en-US" altLang="ko-KR" sz="1200" dirty="0">
                          <a:latin typeface="맑은 고딕" pitchFamily="50" charset="-127"/>
                          <a:ea typeface="맑은 고딕" pitchFamily="50" charset="-127"/>
                        </a:rPr>
                        <a:t>6</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Bojagi As My Artistic Medium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Yoko Kubota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Japan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fwip2847@nifty.com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pPr latinLnBrk="1"/>
                      <a:r>
                        <a:rPr lang="en-US" altLang="ko-KR" sz="1200" dirty="0">
                          <a:latin typeface="맑은 고딕" pitchFamily="50" charset="-127"/>
                          <a:ea typeface="맑은 고딕" pitchFamily="50" charset="-127"/>
                        </a:rPr>
                        <a:t>7</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b="1" dirty="0">
                          <a:latin typeface="맑은 고딕" pitchFamily="50" charset="-127"/>
                          <a:ea typeface="맑은 고딕" pitchFamily="50" charset="-127"/>
                        </a:rPr>
                        <a:t>Beauty of</a:t>
                      </a:r>
                      <a:r>
                        <a:rPr lang="en-US" altLang="ko-KR" sz="1200" b="1" baseline="0"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Korea…Discovered by a</a:t>
                      </a:r>
                      <a:r>
                        <a:rPr lang="en-US" altLang="ko-KR" sz="1200" b="1" baseline="0" dirty="0">
                          <a:latin typeface="맑은 고딕" pitchFamily="50" charset="-127"/>
                          <a:ea typeface="맑은 고딕" pitchFamily="50" charset="-127"/>
                        </a:rPr>
                        <a:t> </a:t>
                      </a:r>
                      <a:r>
                        <a:rPr lang="en-US" altLang="ko-KR" sz="1200" b="1" dirty="0">
                          <a:latin typeface="맑은 고딕" pitchFamily="50" charset="-127"/>
                          <a:ea typeface="맑은 고딕" pitchFamily="50" charset="-127"/>
                        </a:rPr>
                        <a:t>French Woman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Maryse</a:t>
                      </a:r>
                      <a:r>
                        <a:rPr lang="en-US" altLang="ko-KR" sz="1200" dirty="0">
                          <a:latin typeface="맑은 고딕" pitchFamily="50" charset="-127"/>
                          <a:ea typeface="맑은 고딕" pitchFamily="50" charset="-127"/>
                        </a:rPr>
                        <a:t> Allard Le Roux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France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maryseallard@gmail.com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bl>
          </a:graphicData>
        </a:graphic>
      </p:graphicFrame>
      <p:sp>
        <p:nvSpPr>
          <p:cNvPr id="13" name="TextBox 12"/>
          <p:cNvSpPr txBox="1"/>
          <p:nvPr/>
        </p:nvSpPr>
        <p:spPr>
          <a:xfrm>
            <a:off x="733109" y="5818185"/>
            <a:ext cx="7747026" cy="567463"/>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 of lecture: Reinterpretation of Korean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by 6 invited artists (USA, UK, France, Japan, Netherlands, Finland)</a:t>
            </a:r>
            <a:endParaRPr lang="ko-KR" altLang="en-US" sz="1100" dirty="0">
              <a:latin typeface="맑은 고딕" pitchFamily="50" charset="-127"/>
              <a:ea typeface="맑은 고딕"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56</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36179"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Lecture _ Poster</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5175258"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 Part</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SETEC Conference Room</a:t>
            </a:r>
            <a:endParaRPr lang="en-US" altLang="ko-KR" sz="1000" b="1" dirty="0">
              <a:solidFill>
                <a:schemeClr val="tx1">
                  <a:lumMod val="65000"/>
                  <a:lumOff val="35000"/>
                </a:schemeClr>
              </a:solidFill>
              <a:latin typeface="맑은 고딕" pitchFamily="50" charset="-127"/>
              <a:ea typeface="맑은 고딕" pitchFamily="50" charset="-127"/>
            </a:endParaRPr>
          </a:p>
        </p:txBody>
      </p:sp>
      <p:grpSp>
        <p:nvGrpSpPr>
          <p:cNvPr id="10" name="그룹 9"/>
          <p:cNvGrpSpPr/>
          <p:nvPr/>
        </p:nvGrpSpPr>
        <p:grpSpPr>
          <a:xfrm>
            <a:off x="3571868" y="836712"/>
            <a:ext cx="4088208" cy="5797946"/>
            <a:chOff x="3571868" y="836712"/>
            <a:chExt cx="4088208" cy="5797946"/>
          </a:xfrm>
        </p:grpSpPr>
        <p:pic>
          <p:nvPicPr>
            <p:cNvPr id="10243" name="Picture 3" descr="C:\Users\user\Desktop\수지\2018 KBF\강연\강연안내.png"/>
            <p:cNvPicPr>
              <a:picLocks noChangeAspect="1" noChangeArrowheads="1"/>
            </p:cNvPicPr>
            <p:nvPr/>
          </p:nvPicPr>
          <p:blipFill>
            <a:blip r:embed="rId3"/>
            <a:srcRect b="76572"/>
            <a:stretch>
              <a:fillRect/>
            </a:stretch>
          </p:blipFill>
          <p:spPr bwMode="auto">
            <a:xfrm>
              <a:off x="3571868" y="836712"/>
              <a:ext cx="4088208" cy="1420009"/>
            </a:xfrm>
            <a:prstGeom prst="rect">
              <a:avLst/>
            </a:prstGeom>
            <a:noFill/>
          </p:spPr>
        </p:pic>
        <p:pic>
          <p:nvPicPr>
            <p:cNvPr id="8" name="Picture 3" descr="C:\Users\user\Desktop\수지\2018 KBF\강연\강연안내(수정).png"/>
            <p:cNvPicPr>
              <a:picLocks noChangeAspect="1" noChangeArrowheads="1"/>
            </p:cNvPicPr>
            <p:nvPr/>
          </p:nvPicPr>
          <p:blipFill>
            <a:blip r:embed="rId4"/>
            <a:srcRect l="9388" t="29091" r="10363" b="8825"/>
            <a:stretch>
              <a:fillRect/>
            </a:stretch>
          </p:blipFill>
          <p:spPr bwMode="auto">
            <a:xfrm>
              <a:off x="3571868" y="2256721"/>
              <a:ext cx="4000528" cy="4377937"/>
            </a:xfrm>
            <a:prstGeom prst="rect">
              <a:avLst/>
            </a:prstGeom>
            <a:noFill/>
          </p:spPr>
        </p:pic>
      </p:grpSp>
    </p:spTree>
    <p:extLst>
      <p:ext uri="{BB962C8B-B14F-4D97-AF65-F5344CB8AC3E}">
        <p14:creationId xmlns:p14="http://schemas.microsoft.com/office/powerpoint/2010/main" val="2355987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57</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Lecture - Photos 2018.6.1</a:t>
            </a: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4889506"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r>
              <a:rPr lang="en-US" altLang="ko-KR" sz="1000" b="1" dirty="0">
                <a:solidFill>
                  <a:schemeClr val="tx1">
                    <a:lumMod val="65000"/>
                    <a:lumOff val="35000"/>
                  </a:schemeClr>
                </a:solidFill>
                <a:latin typeface="맑은 고딕" pitchFamily="50" charset="-127"/>
                <a:ea typeface="맑은 고딕" pitchFamily="50" charset="-127"/>
              </a:rPr>
              <a:t>– Part</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1</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latin typeface="맑은 고딕" pitchFamily="50" charset="-127"/>
                <a:ea typeface="맑은 고딕" pitchFamily="50" charset="-127"/>
              </a:rPr>
              <a:t>SETEC Conference Room</a:t>
            </a:r>
            <a:endParaRPr lang="en-US" altLang="ko-KR" sz="1000" b="1" dirty="0">
              <a:solidFill>
                <a:schemeClr val="tx1">
                  <a:lumMod val="65000"/>
                  <a:lumOff val="35000"/>
                </a:schemeClr>
              </a:solidFill>
              <a:latin typeface="맑은 고딕" pitchFamily="50" charset="-127"/>
              <a:ea typeface="맑은 고딕" pitchFamily="50" charset="-127"/>
            </a:endParaRPr>
          </a:p>
        </p:txBody>
      </p:sp>
      <p:pic>
        <p:nvPicPr>
          <p:cNvPr id="11268" name="Picture 4" descr="C:\Users\user\Desktop\수지\2018 KBF\KBF record\2018kbbf photo by 장혜홍\20180601_103652.jpg"/>
          <p:cNvPicPr>
            <a:picLocks noChangeAspect="1" noChangeArrowheads="1"/>
          </p:cNvPicPr>
          <p:nvPr/>
        </p:nvPicPr>
        <p:blipFill>
          <a:blip r:embed="rId3" cstate="print"/>
          <a:srcRect l="28452" t="35145" r="12015"/>
          <a:stretch>
            <a:fillRect/>
          </a:stretch>
        </p:blipFill>
        <p:spPr bwMode="auto">
          <a:xfrm rot="5400000">
            <a:off x="14721" y="2091597"/>
            <a:ext cx="1108448" cy="905674"/>
          </a:xfrm>
          <a:prstGeom prst="rect">
            <a:avLst/>
          </a:prstGeom>
          <a:noFill/>
        </p:spPr>
      </p:pic>
      <p:pic>
        <p:nvPicPr>
          <p:cNvPr id="11269" name="Picture 5" descr="C:\Users\user\Desktop\수지\2018 KBF\KBF record\2018kbbf photo by 장혜홍\20180601_104857.jpg"/>
          <p:cNvPicPr>
            <a:picLocks noChangeAspect="1" noChangeArrowheads="1"/>
          </p:cNvPicPr>
          <p:nvPr/>
        </p:nvPicPr>
        <p:blipFill>
          <a:blip r:embed="rId4" cstate="print"/>
          <a:srcRect l="28449" t="14010" r="12020" b="13229"/>
          <a:stretch>
            <a:fillRect/>
          </a:stretch>
        </p:blipFill>
        <p:spPr bwMode="auto">
          <a:xfrm rot="5400000">
            <a:off x="1074433" y="2036397"/>
            <a:ext cx="1108448" cy="1016078"/>
          </a:xfrm>
          <a:prstGeom prst="rect">
            <a:avLst/>
          </a:prstGeom>
          <a:noFill/>
        </p:spPr>
      </p:pic>
      <p:pic>
        <p:nvPicPr>
          <p:cNvPr id="11270" name="Picture 6" descr="C:\Users\user\Desktop\수지\2018 KBF\KBF record\2018kbbf photo by 장혜홍\20180601_151248.jpg"/>
          <p:cNvPicPr>
            <a:picLocks noChangeAspect="1" noChangeArrowheads="1"/>
          </p:cNvPicPr>
          <p:nvPr/>
        </p:nvPicPr>
        <p:blipFill>
          <a:blip r:embed="rId5" cstate="print"/>
          <a:srcRect l="28454" t="33854" r="12013"/>
          <a:stretch>
            <a:fillRect/>
          </a:stretch>
        </p:blipFill>
        <p:spPr bwMode="auto">
          <a:xfrm rot="5400000">
            <a:off x="2127161" y="2082583"/>
            <a:ext cx="1108449" cy="923708"/>
          </a:xfrm>
          <a:prstGeom prst="rect">
            <a:avLst/>
          </a:prstGeom>
          <a:noFill/>
        </p:spPr>
      </p:pic>
      <p:pic>
        <p:nvPicPr>
          <p:cNvPr id="11271" name="Picture 7" descr="C:\Users\user\Desktop\수지\2018 KBF\KBF record\2018kbbf photo by 장혜홍\20180601_130848.jpg"/>
          <p:cNvPicPr>
            <a:picLocks noChangeAspect="1" noChangeArrowheads="1"/>
          </p:cNvPicPr>
          <p:nvPr/>
        </p:nvPicPr>
        <p:blipFill>
          <a:blip r:embed="rId6" cstate="print"/>
          <a:srcRect l="44650" t="5742" r="14421" b="34727"/>
          <a:stretch>
            <a:fillRect/>
          </a:stretch>
        </p:blipFill>
        <p:spPr bwMode="auto">
          <a:xfrm rot="10800000">
            <a:off x="1120617" y="3241533"/>
            <a:ext cx="1016078" cy="1108448"/>
          </a:xfrm>
          <a:prstGeom prst="rect">
            <a:avLst/>
          </a:prstGeom>
          <a:noFill/>
        </p:spPr>
      </p:pic>
      <p:pic>
        <p:nvPicPr>
          <p:cNvPr id="11272" name="Picture 8" descr="C:\Users\user\Desktop\수지\2018 KBF\KBF record\2018kbbf photo by 장혜홍\20180601_133725.jpg"/>
          <p:cNvPicPr>
            <a:picLocks noChangeAspect="1" noChangeArrowheads="1"/>
          </p:cNvPicPr>
          <p:nvPr/>
        </p:nvPicPr>
        <p:blipFill>
          <a:blip r:embed="rId7" cstate="print"/>
          <a:srcRect t="20624" r="40467" b="13229"/>
          <a:stretch>
            <a:fillRect/>
          </a:stretch>
        </p:blipFill>
        <p:spPr bwMode="auto">
          <a:xfrm rot="5400000">
            <a:off x="2127160" y="3333903"/>
            <a:ext cx="1108448" cy="923707"/>
          </a:xfrm>
          <a:prstGeom prst="rect">
            <a:avLst/>
          </a:prstGeom>
          <a:noFill/>
        </p:spPr>
      </p:pic>
      <p:pic>
        <p:nvPicPr>
          <p:cNvPr id="11273" name="Picture 9" descr="C:\Users\user\Desktop\수지\2018 KBF\KBF record\2018kbbf photo by 장혜홍\20180601_144948.jpg"/>
          <p:cNvPicPr>
            <a:picLocks noChangeAspect="1" noChangeArrowheads="1"/>
          </p:cNvPicPr>
          <p:nvPr/>
        </p:nvPicPr>
        <p:blipFill>
          <a:blip r:embed="rId8" cstate="print"/>
          <a:srcRect l="50211" t="22126" r="6265" b="34351"/>
          <a:stretch>
            <a:fillRect/>
          </a:stretch>
        </p:blipFill>
        <p:spPr bwMode="auto">
          <a:xfrm rot="5400000">
            <a:off x="2076653" y="4572009"/>
            <a:ext cx="1143009" cy="857254"/>
          </a:xfrm>
          <a:prstGeom prst="rect">
            <a:avLst/>
          </a:prstGeom>
          <a:noFill/>
        </p:spPr>
      </p:pic>
      <p:pic>
        <p:nvPicPr>
          <p:cNvPr id="11274" name="Picture 10" descr="C:\Users\user\Desktop\수지\2018 KBF\KBF record\2018kbbf photo by 장혜홍\20180601_112102.jpg"/>
          <p:cNvPicPr>
            <a:picLocks noChangeAspect="1" noChangeArrowheads="1"/>
          </p:cNvPicPr>
          <p:nvPr/>
        </p:nvPicPr>
        <p:blipFill>
          <a:blip r:embed="rId9" cstate="print"/>
          <a:srcRect l="21975" t="14010" r="23452" b="33073"/>
          <a:stretch>
            <a:fillRect/>
          </a:stretch>
        </p:blipFill>
        <p:spPr bwMode="auto">
          <a:xfrm rot="5400000">
            <a:off x="1149555" y="4585004"/>
            <a:ext cx="1143011" cy="831270"/>
          </a:xfrm>
          <a:prstGeom prst="rect">
            <a:avLst/>
          </a:prstGeom>
          <a:noFill/>
        </p:spPr>
      </p:pic>
      <p:sp>
        <p:nvSpPr>
          <p:cNvPr id="32769" name="Rectangle 1"/>
          <p:cNvSpPr>
            <a:spLocks noChangeArrowheads="1"/>
          </p:cNvSpPr>
          <p:nvPr/>
        </p:nvSpPr>
        <p:spPr bwMode="auto">
          <a:xfrm>
            <a:off x="127794" y="5668267"/>
            <a:ext cx="3044405"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ko-KR" altLang="en-US" sz="1000" b="1" dirty="0">
                <a:latin typeface="맑은 고딕" pitchFamily="50" charset="-127"/>
                <a:ea typeface="맑은 고딕" pitchFamily="50" charset="-127"/>
              </a:rPr>
              <a:t>ⓒ </a:t>
            </a:r>
            <a:r>
              <a:rPr lang="en-US" altLang="ko-KR" sz="1000" dirty="0">
                <a:solidFill>
                  <a:srgbClr val="000000"/>
                </a:solidFill>
                <a:latin typeface="굴림" pitchFamily="50" charset="-127"/>
                <a:ea typeface="맑은 고딕" pitchFamily="50" charset="-127"/>
                <a:cs typeface="Helvetica Neue"/>
              </a:rPr>
              <a:t>From top to bottom</a:t>
            </a:r>
            <a:endParaRPr kumimoji="1" lang="en-US" altLang="ko-KR" sz="1000" b="0" i="0" u="none" strike="noStrike" cap="none" normalizeH="0" baseline="0" dirty="0">
              <a:ln>
                <a:noFill/>
              </a:ln>
              <a:solidFill>
                <a:srgbClr val="000000"/>
              </a:solidFill>
              <a:effectLst/>
              <a:latin typeface="굴림" pitchFamily="50" charset="-127"/>
              <a:ea typeface="맑은 고딕" pitchFamily="50" charset="-127"/>
              <a:cs typeface="Helvetica Neue"/>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err="1">
                <a:ln>
                  <a:noFill/>
                </a:ln>
                <a:solidFill>
                  <a:srgbClr val="000000"/>
                </a:solidFill>
                <a:effectLst/>
                <a:latin typeface="굴림" pitchFamily="50" charset="-127"/>
                <a:ea typeface="맑은 고딕" pitchFamily="50" charset="-127"/>
                <a:cs typeface="Helvetica Neue"/>
              </a:rPr>
              <a:t>Chandong</a:t>
            </a:r>
            <a:r>
              <a:rPr kumimoji="1" lang="en-US" altLang="ko-KR" sz="1000" b="0" i="0" u="none" strike="noStrike" cap="none" normalizeH="0" baseline="0" dirty="0">
                <a:ln>
                  <a:noFill/>
                </a:ln>
                <a:solidFill>
                  <a:srgbClr val="000000"/>
                </a:solidFill>
                <a:effectLst/>
                <a:latin typeface="굴림" pitchFamily="50" charset="-127"/>
                <a:ea typeface="맑은 고딕" pitchFamily="50" charset="-127"/>
                <a:cs typeface="Helvetica Neue"/>
              </a:rPr>
              <a:t> Kim,</a:t>
            </a:r>
            <a:r>
              <a:rPr kumimoji="1" lang="en-US" altLang="ko-KR" sz="1000" b="0" i="0" u="none" strike="noStrike" cap="none" normalizeH="0" dirty="0">
                <a:ln>
                  <a:noFill/>
                </a:ln>
                <a:solidFill>
                  <a:srgbClr val="000000"/>
                </a:solidFill>
                <a:effectLst/>
                <a:latin typeface="굴림" pitchFamily="50" charset="-127"/>
                <a:ea typeface="맑은 고딕" pitchFamily="50" charset="-127"/>
                <a:cs typeface="Helvetica Neue"/>
              </a:rPr>
              <a:t> </a:t>
            </a:r>
            <a:r>
              <a:rPr kumimoji="1" lang="en-US" altLang="ko-KR" sz="1000" b="0" i="0" u="none" strike="noStrike" cap="none" normalizeH="0" baseline="0" dirty="0">
                <a:ln>
                  <a:noFill/>
                </a:ln>
                <a:solidFill>
                  <a:srgbClr val="000000"/>
                </a:solidFill>
                <a:effectLst/>
                <a:latin typeface="굴림" pitchFamily="50" charset="-127"/>
                <a:ea typeface="Helvetica Neue"/>
                <a:cs typeface="Arial Unicode MS" pitchFamily="50" charset="-127"/>
              </a:rPr>
              <a:t>Leonie </a:t>
            </a:r>
            <a:r>
              <a:rPr kumimoji="1" lang="en-US" altLang="ko-KR" sz="1000" b="0" i="0" u="none" strike="noStrike" cap="none" normalizeH="0" baseline="0" dirty="0" err="1">
                <a:ln>
                  <a:noFill/>
                </a:ln>
                <a:solidFill>
                  <a:srgbClr val="000000"/>
                </a:solidFill>
                <a:effectLst/>
                <a:latin typeface="굴림" pitchFamily="50" charset="-127"/>
                <a:ea typeface="Helvetica Neue"/>
                <a:cs typeface="Arial Unicode MS" pitchFamily="50" charset="-127"/>
              </a:rPr>
              <a:t>Castelino</a:t>
            </a:r>
            <a:r>
              <a:rPr kumimoji="1" lang="en-US" altLang="ko-KR" sz="1000" b="0" i="0" u="none" strike="noStrike" cap="none" normalizeH="0" baseline="0" dirty="0">
                <a:ln>
                  <a:noFill/>
                </a:ln>
                <a:solidFill>
                  <a:srgbClr val="000000"/>
                </a:solidFill>
                <a:effectLst/>
                <a:latin typeface="굴림" pitchFamily="50" charset="-127"/>
                <a:ea typeface="Helvetica Neue"/>
                <a:cs typeface="Arial Unicode MS" pitchFamily="50" charset="-127"/>
              </a:rPr>
              <a:t>,</a:t>
            </a:r>
            <a:r>
              <a:rPr kumimoji="1" lang="en-US" altLang="ko-KR" sz="1000" b="0" i="0" u="none" strike="noStrike" cap="none" normalizeH="0" dirty="0">
                <a:ln>
                  <a:noFill/>
                </a:ln>
                <a:solidFill>
                  <a:srgbClr val="000000"/>
                </a:solidFill>
                <a:effectLst/>
                <a:latin typeface="굴림" pitchFamily="50" charset="-127"/>
                <a:ea typeface="Helvetica Neue"/>
                <a:cs typeface="Arial Unicode MS" pitchFamily="50" charset="-127"/>
              </a:rPr>
              <a:t> </a:t>
            </a:r>
            <a:r>
              <a:rPr kumimoji="1" lang="nl-NL" altLang="ko-KR" sz="1000" b="0" i="0" u="none" strike="noStrike" cap="none" normalizeH="0" baseline="0" dirty="0">
                <a:ln>
                  <a:noFill/>
                </a:ln>
                <a:solidFill>
                  <a:srgbClr val="000000"/>
                </a:solidFill>
                <a:effectLst/>
                <a:latin typeface="굴림" pitchFamily="50" charset="-127"/>
                <a:ea typeface="Helvetica Neue"/>
                <a:cs typeface="Arial Unicode MS" pitchFamily="50" charset="-127"/>
              </a:rPr>
              <a:t>Sara Cook,           Marielle Huijsmans,</a:t>
            </a:r>
            <a:r>
              <a:rPr kumimoji="1" lang="nl-NL" altLang="ko-KR" sz="1000" b="0" i="0" u="none" strike="noStrike" cap="none" normalizeH="0" dirty="0">
                <a:ln>
                  <a:noFill/>
                </a:ln>
                <a:solidFill>
                  <a:srgbClr val="000000"/>
                </a:solidFill>
                <a:effectLst/>
                <a:latin typeface="굴림" pitchFamily="50" charset="-127"/>
                <a:ea typeface="Helvetica Neue"/>
                <a:cs typeface="Arial Unicode MS" pitchFamily="50" charset="-127"/>
              </a:rPr>
              <a:t> </a:t>
            </a:r>
            <a:r>
              <a:rPr kumimoji="1" lang="en-US" altLang="ko-KR" sz="1000" b="0" i="0" u="none" strike="noStrike" cap="none" normalizeH="0" baseline="0" dirty="0" err="1">
                <a:ln>
                  <a:noFill/>
                </a:ln>
                <a:solidFill>
                  <a:srgbClr val="000000"/>
                </a:solidFill>
                <a:effectLst/>
                <a:latin typeface="굴림" pitchFamily="50" charset="-127"/>
                <a:ea typeface="Helvetica Neue"/>
                <a:cs typeface="Arial Unicode MS" pitchFamily="50" charset="-127"/>
              </a:rPr>
              <a:t>Raija</a:t>
            </a:r>
            <a:r>
              <a:rPr kumimoji="1" lang="en-US" altLang="ko-KR" sz="1000" b="0" i="0" u="none" strike="noStrike" cap="none" normalizeH="0" baseline="0" dirty="0">
                <a:ln>
                  <a:noFill/>
                </a:ln>
                <a:solidFill>
                  <a:srgbClr val="000000"/>
                </a:solidFill>
                <a:effectLst/>
                <a:latin typeface="굴림" pitchFamily="50" charset="-127"/>
                <a:ea typeface="Helvetica Neue"/>
                <a:cs typeface="Arial Unicode MS" pitchFamily="50" charset="-127"/>
              </a:rPr>
              <a:t> </a:t>
            </a:r>
            <a:r>
              <a:rPr kumimoji="1" lang="en-US" altLang="ko-KR" sz="1000" b="0" i="0" u="none" strike="noStrike" cap="none" normalizeH="0" baseline="0" dirty="0" err="1">
                <a:ln>
                  <a:noFill/>
                </a:ln>
                <a:solidFill>
                  <a:srgbClr val="000000"/>
                </a:solidFill>
                <a:effectLst/>
                <a:latin typeface="굴림" pitchFamily="50" charset="-127"/>
                <a:ea typeface="Helvetica Neue"/>
                <a:cs typeface="Arial Unicode MS" pitchFamily="50" charset="-127"/>
              </a:rPr>
              <a:t>Jokinen</a:t>
            </a:r>
            <a:r>
              <a:rPr kumimoji="1" lang="en-US" altLang="ko-KR" sz="1000" b="0" i="0" u="none" strike="noStrike" cap="none" normalizeH="0" baseline="0" dirty="0">
                <a:ln>
                  <a:noFill/>
                </a:ln>
                <a:solidFill>
                  <a:srgbClr val="000000"/>
                </a:solidFill>
                <a:effectLst/>
                <a:latin typeface="굴림" pitchFamily="50" charset="-127"/>
                <a:ea typeface="Helvetica Neue"/>
                <a:cs typeface="Arial Unicode MS" pitchFamily="50" charset="-127"/>
              </a:rPr>
              <a:t>, Yoko Kubota,    </a:t>
            </a:r>
            <a:r>
              <a:rPr kumimoji="1" lang="fr-FR" altLang="ko-KR" sz="1000" b="0" i="0" u="none" strike="noStrike" cap="none" normalizeH="0" baseline="0" dirty="0">
                <a:ln>
                  <a:noFill/>
                </a:ln>
                <a:solidFill>
                  <a:schemeClr val="tx1"/>
                </a:solidFill>
                <a:effectLst/>
                <a:latin typeface="굴림" pitchFamily="50" charset="-127"/>
                <a:ea typeface="Helvetica Neue"/>
                <a:cs typeface="Times New Roman" pitchFamily="18" charset="0"/>
              </a:rPr>
              <a:t>Maryse Allard Le Roux </a:t>
            </a:r>
            <a:endParaRPr kumimoji="1" lang="fr-FR" altLang="ko-KR" sz="1100" b="0" i="0" u="none" strike="noStrike" cap="none" normalizeH="0" baseline="0" dirty="0">
              <a:ln>
                <a:noFill/>
              </a:ln>
              <a:solidFill>
                <a:schemeClr val="tx1"/>
              </a:solidFill>
              <a:effectLst/>
              <a:latin typeface="굴림" pitchFamily="50" charset="-127"/>
              <a:ea typeface="굴림" pitchFamily="50" charset="-127"/>
              <a:cs typeface="굴림" pitchFamily="50" charset="-127"/>
            </a:endParaRPr>
          </a:p>
        </p:txBody>
      </p:sp>
      <p:pic>
        <p:nvPicPr>
          <p:cNvPr id="5123" name="Picture 3" descr="C:\Users\user\Documents\카카오톡 받은 파일\KakaoTalk_20180620_105501461.jpg"/>
          <p:cNvPicPr>
            <a:picLocks noChangeAspect="1" noChangeArrowheads="1"/>
          </p:cNvPicPr>
          <p:nvPr/>
        </p:nvPicPr>
        <p:blipFill>
          <a:blip r:embed="rId10"/>
          <a:srcRect/>
          <a:stretch>
            <a:fillRect/>
          </a:stretch>
        </p:blipFill>
        <p:spPr bwMode="auto">
          <a:xfrm>
            <a:off x="3172199" y="1714488"/>
            <a:ext cx="5977787" cy="4483340"/>
          </a:xfrm>
          <a:prstGeom prst="rect">
            <a:avLst/>
          </a:prstGeom>
          <a:noFill/>
        </p:spPr>
      </p:pic>
      <p:sp>
        <p:nvSpPr>
          <p:cNvPr id="18" name="Rectangle 1"/>
          <p:cNvSpPr>
            <a:spLocks noChangeArrowheads="1"/>
          </p:cNvSpPr>
          <p:nvPr/>
        </p:nvSpPr>
        <p:spPr bwMode="auto">
          <a:xfrm>
            <a:off x="3172199" y="1483043"/>
            <a:ext cx="3044405"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Conference Room</a:t>
            </a:r>
            <a:endParaRPr kumimoji="1" lang="fr-FR" altLang="ko-KR" sz="1050" i="0" u="none" strike="noStrike" cap="none" normalizeH="0" baseline="0" dirty="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58</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1061829"/>
          </a:xfrm>
          <a:prstGeom prst="rect">
            <a:avLst/>
          </a:prstGeom>
          <a:noFill/>
          <a:ln w="9525">
            <a:noFill/>
            <a:miter lim="800000"/>
            <a:headEnd/>
            <a:tailEnd/>
          </a:ln>
        </p:spPr>
        <p:txBody>
          <a:bodyPr wrap="square">
            <a:spAutoFit/>
          </a:bodyPr>
          <a:lstStyle/>
          <a:p>
            <a:pPr>
              <a:spcBef>
                <a:spcPct val="50000"/>
              </a:spcBef>
              <a:buFont typeface="Wingdings" pitchFamily="2" charset="2"/>
              <a:buChar char="Ø"/>
            </a:pPr>
            <a:r>
              <a:rPr lang="fr-FR" altLang="ko-KR" sz="1800" b="1" dirty="0">
                <a:solidFill>
                  <a:schemeClr val="tx1">
                    <a:lumMod val="65000"/>
                    <a:lumOff val="35000"/>
                  </a:schemeClr>
                </a:solidFill>
                <a:latin typeface="맑은 고딕" pitchFamily="50" charset="-127"/>
                <a:ea typeface="맑은 고딕" pitchFamily="50" charset="-127"/>
              </a:rPr>
              <a:t>Culture </a:t>
            </a:r>
            <a:r>
              <a:rPr lang="fr-FR" altLang="ko-KR" sz="1800" b="1" dirty="0" err="1">
                <a:solidFill>
                  <a:schemeClr val="tx1">
                    <a:lumMod val="65000"/>
                    <a:lumOff val="35000"/>
                  </a:schemeClr>
                </a:solidFill>
                <a:latin typeface="맑은 고딕" pitchFamily="50" charset="-127"/>
                <a:ea typeface="맑은 고딕" pitchFamily="50" charset="-127"/>
              </a:rPr>
              <a:t>Tour_Programs</a:t>
            </a:r>
            <a:r>
              <a:rPr lang="fr-FR" altLang="ko-KR" sz="1800" b="1" dirty="0">
                <a:solidFill>
                  <a:schemeClr val="tx1">
                    <a:lumMod val="65000"/>
                    <a:lumOff val="35000"/>
                  </a:schemeClr>
                </a:solidFill>
                <a:latin typeface="맑은 고딕" pitchFamily="50" charset="-127"/>
                <a:ea typeface="맑은 고딕" pitchFamily="50" charset="-127"/>
              </a:rPr>
              <a:t> &amp; Guides Introduction</a:t>
            </a:r>
          </a:p>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    2018.06.04, 06.06</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 </a:t>
            </a:r>
            <a:endParaRPr lang="en-US" altLang="ko-KR" sz="1000" b="1" dirty="0">
              <a:solidFill>
                <a:schemeClr val="tx1">
                  <a:lumMod val="65000"/>
                  <a:lumOff val="35000"/>
                </a:schemeClr>
              </a:solidFill>
              <a:latin typeface="맑은 고딕" pitchFamily="50" charset="-127"/>
              <a:ea typeface="맑은 고딕" pitchFamily="50" charset="-127"/>
            </a:endParaRPr>
          </a:p>
        </p:txBody>
      </p:sp>
      <p:graphicFrame>
        <p:nvGraphicFramePr>
          <p:cNvPr id="8" name="표 7"/>
          <p:cNvGraphicFramePr>
            <a:graphicFrameLocks noGrp="1"/>
          </p:cNvGraphicFramePr>
          <p:nvPr>
            <p:extLst>
              <p:ext uri="{D42A27DB-BD31-4B8C-83A1-F6EECF244321}">
                <p14:modId xmlns:p14="http://schemas.microsoft.com/office/powerpoint/2010/main" val="2753113256"/>
              </p:ext>
            </p:extLst>
          </p:nvPr>
        </p:nvGraphicFramePr>
        <p:xfrm>
          <a:off x="656857" y="1857364"/>
          <a:ext cx="7823278" cy="2103120"/>
        </p:xfrm>
        <a:graphic>
          <a:graphicData uri="http://schemas.openxmlformats.org/drawingml/2006/table">
            <a:tbl>
              <a:tblPr firstRow="1" bandRow="1">
                <a:tableStyleId>{5940675A-B579-460E-94D1-54222C63F5DA}</a:tableStyleId>
              </a:tblPr>
              <a:tblGrid>
                <a:gridCol w="414681">
                  <a:extLst>
                    <a:ext uri="{9D8B030D-6E8A-4147-A177-3AD203B41FA5}">
                      <a16:colId xmlns="" xmlns:a16="http://schemas.microsoft.com/office/drawing/2014/main" val="20000"/>
                    </a:ext>
                  </a:extLst>
                </a:gridCol>
                <a:gridCol w="1643074">
                  <a:extLst>
                    <a:ext uri="{9D8B030D-6E8A-4147-A177-3AD203B41FA5}">
                      <a16:colId xmlns="" xmlns:a16="http://schemas.microsoft.com/office/drawing/2014/main" val="20001"/>
                    </a:ext>
                  </a:extLst>
                </a:gridCol>
                <a:gridCol w="928694">
                  <a:extLst>
                    <a:ext uri="{9D8B030D-6E8A-4147-A177-3AD203B41FA5}">
                      <a16:colId xmlns="" xmlns:a16="http://schemas.microsoft.com/office/drawing/2014/main" val="20002"/>
                    </a:ext>
                  </a:extLst>
                </a:gridCol>
                <a:gridCol w="2428892">
                  <a:extLst>
                    <a:ext uri="{9D8B030D-6E8A-4147-A177-3AD203B41FA5}">
                      <a16:colId xmlns="" xmlns:a16="http://schemas.microsoft.com/office/drawing/2014/main" val="20003"/>
                    </a:ext>
                  </a:extLst>
                </a:gridCol>
                <a:gridCol w="2407937">
                  <a:extLst>
                    <a:ext uri="{9D8B030D-6E8A-4147-A177-3AD203B41FA5}">
                      <a16:colId xmlns="" xmlns:a16="http://schemas.microsoft.com/office/drawing/2014/main" val="20004"/>
                    </a:ext>
                  </a:extLst>
                </a:gridCol>
              </a:tblGrid>
              <a:tr h="370840">
                <a:tc>
                  <a:txBody>
                    <a:bodyPr/>
                    <a:lstStyle/>
                    <a:p>
                      <a:pPr latinLnBrk="1"/>
                      <a:r>
                        <a:rPr lang="en-US" altLang="ko-KR" sz="1200" dirty="0">
                          <a:latin typeface="맑은 고딕" pitchFamily="50" charset="-127"/>
                          <a:ea typeface="맑은 고딕" pitchFamily="50" charset="-127"/>
                        </a:rPr>
                        <a:t>NO.</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Location</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Guided</a:t>
                      </a:r>
                      <a:r>
                        <a:rPr lang="en-US" altLang="ko-KR" sz="1200" baseline="0" dirty="0">
                          <a:latin typeface="맑은 고딕" pitchFamily="50" charset="-127"/>
                          <a:ea typeface="맑은 고딕" pitchFamily="50" charset="-127"/>
                        </a:rPr>
                        <a:t> by</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ko-KR" altLang="en-US" sz="1200" dirty="0">
                          <a:latin typeface="맑은 고딕" pitchFamily="50" charset="-127"/>
                          <a:ea typeface="맑은 고딕" pitchFamily="50" charset="-127"/>
                        </a:rPr>
                        <a:t>소속</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Contact and Email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latinLnBrk="1"/>
                      <a:r>
                        <a:rPr lang="en-US" altLang="ko-KR" sz="1200" dirty="0">
                          <a:latin typeface="맑은 고딕" pitchFamily="50" charset="-127"/>
                          <a:ea typeface="맑은 고딕" pitchFamily="50" charset="-127"/>
                        </a:rPr>
                        <a:t>1</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Jongmyo</a:t>
                      </a:r>
                      <a:r>
                        <a:rPr lang="en-US" altLang="ko-KR" sz="1200" dirty="0">
                          <a:latin typeface="맑은 고딕" pitchFamily="50" charset="-127"/>
                          <a:ea typeface="맑은 고딕" pitchFamily="50" charset="-127"/>
                        </a:rPr>
                        <a:t>,</a:t>
                      </a:r>
                    </a:p>
                    <a:p>
                      <a:pPr latinLnBrk="1"/>
                      <a:r>
                        <a:rPr lang="en-US" altLang="ko-KR" sz="1200" dirty="0" err="1">
                          <a:latin typeface="맑은 고딕" pitchFamily="50" charset="-127"/>
                          <a:ea typeface="맑은 고딕" pitchFamily="50" charset="-127"/>
                        </a:rPr>
                        <a:t>Dongdaemun</a:t>
                      </a:r>
                      <a:r>
                        <a:rPr lang="en-US" altLang="ko-KR" sz="1200" dirty="0">
                          <a:latin typeface="맑은 고딕" pitchFamily="50" charset="-127"/>
                          <a:ea typeface="맑은 고딕" pitchFamily="50" charset="-127"/>
                        </a:rPr>
                        <a:t> Textile Market, </a:t>
                      </a:r>
                      <a:r>
                        <a:rPr lang="en-US" altLang="ko-KR" sz="1200" dirty="0" err="1">
                          <a:latin typeface="맑은 고딕" pitchFamily="50" charset="-127"/>
                          <a:ea typeface="맑은 고딕" pitchFamily="50" charset="-127"/>
                        </a:rPr>
                        <a:t>Insadong</a:t>
                      </a:r>
                      <a:r>
                        <a:rPr lang="en-US" altLang="ko-KR" sz="1200" dirty="0">
                          <a:latin typeface="맑은 고딕" pitchFamily="50" charset="-127"/>
                          <a:ea typeface="맑은 고딕" pitchFamily="50" charset="-127"/>
                        </a:rPr>
                        <a:t>, </a:t>
                      </a:r>
                      <a:r>
                        <a:rPr lang="en-US" altLang="ko-KR" sz="1200" dirty="0" err="1">
                          <a:latin typeface="맑은 고딕" pitchFamily="50" charset="-127"/>
                          <a:ea typeface="맑은 고딕" pitchFamily="50" charset="-127"/>
                        </a:rPr>
                        <a:t>Kyungdong</a:t>
                      </a:r>
                      <a:r>
                        <a:rPr lang="en-US" altLang="ko-KR" sz="1200" dirty="0">
                          <a:latin typeface="맑은 고딕" pitchFamily="50" charset="-127"/>
                          <a:ea typeface="맑은 고딕" pitchFamily="50" charset="-127"/>
                        </a:rPr>
                        <a:t> Market Traditional Medicinal Stores</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Moon-he</a:t>
                      </a:r>
                    </a:p>
                    <a:p>
                      <a:pPr latinLnBrk="1"/>
                      <a:r>
                        <a:rPr lang="en-US" altLang="ko-KR" sz="1200" dirty="0" err="1">
                          <a:latin typeface="맑은 고딕" pitchFamily="50" charset="-127"/>
                          <a:ea typeface="맑은 고딕" pitchFamily="50" charset="-127"/>
                        </a:rPr>
                        <a:t>Baik</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Associate Professor, LEED AP Program Head, Interior Design University of Louisville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moon-he.baik@louisville.edu </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latinLnBrk="1"/>
                      <a:r>
                        <a:rPr lang="en-US" altLang="ko-KR" sz="1200" dirty="0">
                          <a:latin typeface="맑은 고딕" pitchFamily="50" charset="-127"/>
                          <a:ea typeface="맑은 고딕" pitchFamily="50" charset="-127"/>
                        </a:rPr>
                        <a:t>2</a:t>
                      </a:r>
                      <a:endParaRPr lang="ko-KR" altLang="en-US" sz="1200" dirty="0">
                        <a:latin typeface="맑은 고딕" pitchFamily="50" charset="-127"/>
                        <a:ea typeface="맑은 고딕" pitchFamily="50" charset="-127"/>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Ulsan</a:t>
                      </a:r>
                      <a:r>
                        <a:rPr lang="ko-KR" altLang="en-US" sz="1200" dirty="0">
                          <a:latin typeface="맑은 고딕" pitchFamily="50" charset="-127"/>
                          <a:ea typeface="맑은 고딕" pitchFamily="50" charset="-127"/>
                        </a:rPr>
                        <a:t> </a:t>
                      </a:r>
                      <a:r>
                        <a:rPr lang="en-US" altLang="ko-KR" sz="1200" dirty="0" err="1">
                          <a:latin typeface="맑은 고딕" pitchFamily="50" charset="-127"/>
                          <a:ea typeface="맑은 고딕" pitchFamily="50" charset="-127"/>
                        </a:rPr>
                        <a:t>Bangudae</a:t>
                      </a:r>
                      <a:r>
                        <a:rPr lang="ko-KR" altLang="en-US" sz="1200" dirty="0">
                          <a:latin typeface="맑은 고딕" pitchFamily="50" charset="-127"/>
                          <a:ea typeface="맑은 고딕" pitchFamily="50" charset="-127"/>
                        </a:rPr>
                        <a:t> </a:t>
                      </a:r>
                      <a:r>
                        <a:rPr lang="en-US" altLang="ko-KR" sz="1200" dirty="0">
                          <a:latin typeface="맑은 고딕" pitchFamily="50" charset="-127"/>
                          <a:ea typeface="맑은 고딕" pitchFamily="50" charset="-127"/>
                        </a:rPr>
                        <a:t>Petroglyph</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err="1">
                          <a:latin typeface="맑은 고딕" pitchFamily="50" charset="-127"/>
                          <a:ea typeface="맑은 고딕" pitchFamily="50" charset="-127"/>
                        </a:rPr>
                        <a:t>Insuk</a:t>
                      </a:r>
                      <a:endParaRPr lang="en-US" altLang="ko-KR" sz="1200" dirty="0">
                        <a:latin typeface="맑은 고딕" pitchFamily="50" charset="-127"/>
                        <a:ea typeface="맑은 고딕" pitchFamily="50" charset="-127"/>
                      </a:endParaRPr>
                    </a:p>
                    <a:p>
                      <a:pPr latinLnBrk="1"/>
                      <a:r>
                        <a:rPr lang="en-US" altLang="ko-KR" sz="1200" dirty="0">
                          <a:latin typeface="맑은 고딕" pitchFamily="50" charset="-127"/>
                          <a:ea typeface="맑은 고딕" pitchFamily="50" charset="-127"/>
                        </a:rPr>
                        <a:t>Choi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Bojagi Master, Korea Bojagi Forum Advisory Artist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200" dirty="0">
                          <a:latin typeface="맑은 고딕" pitchFamily="50" charset="-127"/>
                          <a:ea typeface="맑은 고딕" pitchFamily="50" charset="-127"/>
                        </a:rPr>
                        <a:t>ischoi0916@gmail.com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
        <p:nvSpPr>
          <p:cNvPr id="13" name="TextBox 12"/>
          <p:cNvSpPr txBox="1"/>
          <p:nvPr/>
        </p:nvSpPr>
        <p:spPr>
          <a:xfrm>
            <a:off x="755204" y="4339368"/>
            <a:ext cx="7823278" cy="567463"/>
          </a:xfrm>
          <a:prstGeom prst="rect">
            <a:avLst/>
          </a:prstGeom>
          <a:noFill/>
        </p:spPr>
        <p:txBody>
          <a:bodyPr wrap="square" rtlCol="0">
            <a:spAutoFit/>
          </a:bodyPr>
          <a:lstStyle/>
          <a:p>
            <a:pPr>
              <a:lnSpc>
                <a:spcPct val="150000"/>
              </a:lnSpc>
            </a:pPr>
            <a:r>
              <a:rPr lang="en-US" altLang="ko-KR" sz="1100" dirty="0">
                <a:latin typeface="맑은 고딕" pitchFamily="50" charset="-127"/>
                <a:ea typeface="맑은 고딕" pitchFamily="50" charset="-127"/>
              </a:rPr>
              <a:t>Contents</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 Exploration of Historical architecture showing the Korean culture </a:t>
            </a:r>
            <a:r>
              <a:rPr lang="en-US" altLang="ko-KR" sz="1100" dirty="0" err="1">
                <a:latin typeface="맑은 고딕" pitchFamily="50" charset="-127"/>
                <a:ea typeface="맑은 고딕" pitchFamily="50" charset="-127"/>
              </a:rPr>
              <a:t>Jongmyo</a:t>
            </a:r>
            <a:r>
              <a:rPr lang="en-US" altLang="ko-KR" sz="1100" dirty="0">
                <a:latin typeface="맑은 고딕" pitchFamily="50" charset="-127"/>
                <a:ea typeface="맑은 고딕" pitchFamily="50" charset="-127"/>
              </a:rPr>
              <a:t> and </a:t>
            </a:r>
            <a:r>
              <a:rPr lang="en-US" altLang="ko-KR" sz="1100" dirty="0" err="1">
                <a:latin typeface="맑은 고딕" pitchFamily="50" charset="-127"/>
                <a:ea typeface="맑은 고딕" pitchFamily="50" charset="-127"/>
              </a:rPr>
              <a:t>Dongdaemun</a:t>
            </a:r>
            <a:r>
              <a:rPr lang="en-US" altLang="ko-KR" sz="1100" dirty="0">
                <a:latin typeface="맑은 고딕" pitchFamily="50" charset="-127"/>
                <a:ea typeface="맑은 고딕" pitchFamily="50" charset="-127"/>
              </a:rPr>
              <a:t> Textile market.</a:t>
            </a:r>
          </a:p>
          <a:p>
            <a:pPr>
              <a:lnSpc>
                <a:spcPct val="150000"/>
              </a:lnSpc>
            </a:pP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An environmental project to preserve historic petroglyphs that could be submerged.</a:t>
            </a:r>
            <a:endParaRPr lang="ko-KR" altLang="en-US" sz="1100" dirty="0">
              <a:latin typeface="맑은 고딕" pitchFamily="50" charset="-127"/>
              <a:ea typeface="맑은 고딕"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59</a:t>
            </a:fld>
            <a:endParaRPr lang="en-US" altLang="ko-KR" sz="900" dirty="0">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endParaRPr lang="en-US" altLang="ko-KR" sz="1000" b="1" dirty="0">
              <a:solidFill>
                <a:schemeClr val="tx1">
                  <a:lumMod val="65000"/>
                  <a:lumOff val="35000"/>
                </a:schemeClr>
              </a:solidFill>
              <a:latin typeface="맑은 고딕" pitchFamily="50" charset="-127"/>
              <a:ea typeface="맑은 고딕" pitchFamily="50" charset="-127"/>
            </a:endParaRPr>
          </a:p>
        </p:txBody>
      </p:sp>
      <p:pic>
        <p:nvPicPr>
          <p:cNvPr id="1026" name="Picture 2" descr="C:\Users\user\Desktop\수지\2018 KBF\Workshop &amp; Curtural Tour\투어\투어안내.jpg"/>
          <p:cNvPicPr>
            <a:picLocks noChangeAspect="1" noChangeArrowheads="1"/>
          </p:cNvPicPr>
          <p:nvPr/>
        </p:nvPicPr>
        <p:blipFill>
          <a:blip r:embed="rId3"/>
          <a:srcRect/>
          <a:stretch>
            <a:fillRect/>
          </a:stretch>
        </p:blipFill>
        <p:spPr bwMode="auto">
          <a:xfrm>
            <a:off x="3214678" y="836712"/>
            <a:ext cx="4756150" cy="5600700"/>
          </a:xfrm>
          <a:prstGeom prst="rect">
            <a:avLst/>
          </a:prstGeom>
          <a:noFill/>
        </p:spPr>
      </p:pic>
      <p:sp>
        <p:nvSpPr>
          <p:cNvPr id="6" name="Text Box 12"/>
          <p:cNvSpPr txBox="1">
            <a:spLocks noChangeArrowheads="1"/>
          </p:cNvSpPr>
          <p:nvPr/>
        </p:nvSpPr>
        <p:spPr bwMode="auto">
          <a:xfrm>
            <a:off x="755204" y="836712"/>
            <a:ext cx="7417196" cy="646331"/>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Culture Tour _ Information</a:t>
            </a:r>
          </a:p>
          <a:p>
            <a:pPr>
              <a:spcBef>
                <a:spcPct val="50000"/>
              </a:spcBef>
            </a:pP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10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Six Paju</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err="1">
                <a:solidFill>
                  <a:schemeClr val="tx1">
                    <a:lumMod val="65000"/>
                    <a:lumOff val="35000"/>
                  </a:schemeClr>
                </a:solidFill>
                <a:latin typeface="맑은 고딕" pitchFamily="50" charset="-127"/>
                <a:ea typeface="맑은 고딕" pitchFamily="50" charset="-127"/>
              </a:rPr>
              <a:t>Heyri</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Artists’ Village</a:t>
            </a:r>
            <a:r>
              <a:rPr lang="ko-KR" altLang="en-US" sz="1100" b="1" dirty="0">
                <a:solidFill>
                  <a:schemeClr val="tx1">
                    <a:lumMod val="65000"/>
                    <a:lumOff val="35000"/>
                  </a:schemeClr>
                </a:solidFill>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Galleries</a:t>
            </a: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516073" y="967893"/>
            <a:ext cx="4464868"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Lectures and Workshops</a:t>
            </a:r>
          </a:p>
        </p:txBody>
      </p:sp>
      <p:sp>
        <p:nvSpPr>
          <p:cNvPr id="10" name="TextBox 9"/>
          <p:cNvSpPr txBox="1"/>
          <p:nvPr/>
        </p:nvSpPr>
        <p:spPr>
          <a:xfrm>
            <a:off x="643236" y="1331964"/>
            <a:ext cx="4068453" cy="5163978"/>
          </a:xfrm>
          <a:prstGeom prst="rect">
            <a:avLst/>
          </a:prstGeom>
          <a:noFill/>
        </p:spPr>
        <p:txBody>
          <a:bodyPr wrap="square" rtlCol="0">
            <a:spAutoFit/>
          </a:bodyPr>
          <a:lstStyle/>
          <a:p>
            <a:pPr>
              <a:lnSpc>
                <a:spcPct val="150000"/>
              </a:lnSpc>
            </a:pPr>
            <a:r>
              <a:rPr lang="ko-KR" altLang="en-US"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International Invited Lecture</a:t>
            </a:r>
            <a:endParaRPr lang="en-US" altLang="ko-KR" sz="1000" b="1"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Speeches from South Korea, USA, Australia, Finland, Japan and South Africa</a:t>
            </a:r>
          </a:p>
          <a:p>
            <a:pPr>
              <a:lnSpc>
                <a:spcPct val="150000"/>
              </a:lnSpc>
            </a:pPr>
            <a:r>
              <a:rPr lang="ko-KR" altLang="en-US"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Keynote</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Speech</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 Donghwa Huh</a:t>
            </a:r>
            <a:r>
              <a:rPr lang="en-US" altLang="ko-KR" sz="1000" dirty="0">
                <a:latin typeface="맑은 고딕" pitchFamily="50" charset="-127"/>
                <a:ea typeface="맑은 고딕" pitchFamily="50" charset="-127"/>
              </a:rPr>
              <a:t>, The Museum of Korean Embroidery Director</a:t>
            </a:r>
          </a:p>
          <a:p>
            <a:pPr>
              <a:lnSpc>
                <a:spcPct val="150000"/>
              </a:lnSpc>
            </a:pPr>
            <a:r>
              <a:rPr lang="en-US" altLang="ko-KR" sz="1000" b="1" dirty="0" err="1">
                <a:latin typeface="맑은 고딕" pitchFamily="50" charset="-127"/>
                <a:ea typeface="맑은 고딕" pitchFamily="50" charset="-127"/>
              </a:rPr>
              <a:t>Youngsoon</a:t>
            </a:r>
            <a:r>
              <a:rPr lang="en-US" altLang="ko-KR" sz="1000" b="1" dirty="0">
                <a:latin typeface="맑은 고딕" pitchFamily="50" charset="-127"/>
                <a:ea typeface="맑은 고딕" pitchFamily="50" charset="-127"/>
              </a:rPr>
              <a:t> Kim</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Hongik</a:t>
            </a:r>
            <a:r>
              <a:rPr lang="en-US" altLang="ko-KR" sz="1000" dirty="0">
                <a:latin typeface="맑은 고딕" pitchFamily="50" charset="-127"/>
                <a:ea typeface="맑은 고딕" pitchFamily="50" charset="-127"/>
              </a:rPr>
              <a:t> University Art Design Education Center Professor and </a:t>
            </a:r>
            <a:r>
              <a:rPr lang="en-US" altLang="ko-KR" sz="1000" dirty="0" err="1">
                <a:latin typeface="맑은 고딕" pitchFamily="50" charset="-127"/>
                <a:ea typeface="맑은 고딕" pitchFamily="50" charset="-127"/>
              </a:rPr>
              <a:t>Suan</a:t>
            </a:r>
            <a:r>
              <a:rPr lang="en-US" altLang="ko-KR" sz="1000" dirty="0">
                <a:latin typeface="맑은 고딕" pitchFamily="50" charset="-127"/>
                <a:ea typeface="맑은 고딕" pitchFamily="50" charset="-127"/>
              </a:rPr>
              <a:t> Art Gallery Director</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en-US" altLang="ko-KR" sz="1000" b="1" dirty="0" err="1">
                <a:latin typeface="맑은 고딕" pitchFamily="50" charset="-127"/>
                <a:ea typeface="맑은 고딕" pitchFamily="50" charset="-127"/>
              </a:rPr>
              <a:t>Soonhee</a:t>
            </a:r>
            <a:r>
              <a:rPr lang="en-US" altLang="ko-KR" sz="1000" b="1" dirty="0">
                <a:latin typeface="맑은 고딕" pitchFamily="50" charset="-127"/>
                <a:ea typeface="맑은 고딕" pitchFamily="50" charset="-127"/>
              </a:rPr>
              <a:t> Oh</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Duksung</a:t>
            </a:r>
            <a:r>
              <a:rPr lang="en-US" altLang="ko-KR" sz="1000" dirty="0">
                <a:latin typeface="맑은 고딕" pitchFamily="50" charset="-127"/>
                <a:ea typeface="맑은 고딕" pitchFamily="50" charset="-127"/>
              </a:rPr>
              <a:t> Women's University Emeritus Professor and </a:t>
            </a:r>
            <a:r>
              <a:rPr lang="en-US" altLang="ko-KR" sz="1000" dirty="0" err="1">
                <a:latin typeface="맑은 고딕" pitchFamily="50" charset="-127"/>
                <a:ea typeface="맑은 고딕" pitchFamily="50" charset="-127"/>
              </a:rPr>
              <a:t>ParkEungBuk</a:t>
            </a:r>
            <a:r>
              <a:rPr lang="en-US" altLang="ko-KR" sz="1000" dirty="0">
                <a:latin typeface="맑은 고딕" pitchFamily="50" charset="-127"/>
                <a:ea typeface="맑은 고딕" pitchFamily="50" charset="-127"/>
              </a:rPr>
              <a:t> Embroidery Museum Director</a:t>
            </a:r>
          </a:p>
          <a:p>
            <a:pPr>
              <a:lnSpc>
                <a:spcPct val="150000"/>
              </a:lnSpc>
            </a:pPr>
            <a:r>
              <a:rPr lang="en-US" altLang="ko-KR" sz="1000" b="1" dirty="0" err="1">
                <a:latin typeface="맑은 고딕" pitchFamily="50" charset="-127"/>
                <a:ea typeface="맑은 고딕" pitchFamily="50" charset="-127"/>
              </a:rPr>
              <a:t>Youngsoon</a:t>
            </a:r>
            <a:r>
              <a:rPr lang="en-US" altLang="ko-KR" sz="1000" b="1" dirty="0">
                <a:latin typeface="맑은 고딕" pitchFamily="50" charset="-127"/>
                <a:ea typeface="맑은 고딕" pitchFamily="50" charset="-127"/>
              </a:rPr>
              <a:t> Cha</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Ewha</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Womans</a:t>
            </a:r>
            <a:r>
              <a:rPr lang="en-US" altLang="ko-KR" sz="1000" dirty="0">
                <a:latin typeface="맑은 고딕" pitchFamily="50" charset="-127"/>
                <a:ea typeface="맑은 고딕" pitchFamily="50" charset="-127"/>
              </a:rPr>
              <a:t> University Professor</a:t>
            </a:r>
          </a:p>
          <a:p>
            <a:pPr>
              <a:lnSpc>
                <a:spcPct val="150000"/>
              </a:lnSpc>
            </a:pPr>
            <a:r>
              <a:rPr lang="en-US" altLang="ko-KR" sz="1000" b="1" dirty="0" err="1">
                <a:latin typeface="맑은 고딕" pitchFamily="50" charset="-127"/>
                <a:ea typeface="맑은 고딕" pitchFamily="50" charset="-127"/>
              </a:rPr>
              <a:t>Jieun</a:t>
            </a:r>
            <a:r>
              <a:rPr lang="en-US" altLang="ko-KR" sz="1000" b="1" dirty="0">
                <a:latin typeface="맑은 고딕" pitchFamily="50" charset="-127"/>
                <a:ea typeface="맑은 고딕" pitchFamily="50" charset="-127"/>
              </a:rPr>
              <a:t> Kim</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Kyungsung</a:t>
            </a:r>
            <a:r>
              <a:rPr lang="en-US" altLang="ko-KR" sz="1000" dirty="0">
                <a:latin typeface="맑은 고딕" pitchFamily="50" charset="-127"/>
                <a:ea typeface="맑은 고딕" pitchFamily="50" charset="-127"/>
              </a:rPr>
              <a:t> University Professor</a:t>
            </a:r>
          </a:p>
          <a:p>
            <a:pPr>
              <a:lnSpc>
                <a:spcPct val="150000"/>
              </a:lnSpc>
            </a:pPr>
            <a:r>
              <a:rPr lang="en-US" altLang="ko-KR" sz="1000" b="1" dirty="0" err="1">
                <a:latin typeface="맑은 고딕" pitchFamily="50" charset="-127"/>
                <a:ea typeface="맑은 고딕" pitchFamily="50" charset="-127"/>
              </a:rPr>
              <a:t>Eunsook</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Lee</a:t>
            </a:r>
            <a:r>
              <a:rPr lang="en-US" altLang="ko-KR" sz="1000" dirty="0">
                <a:latin typeface="맑은 고딕" pitchFamily="50" charset="-127"/>
                <a:ea typeface="맑은 고딕" pitchFamily="50" charset="-127"/>
              </a:rPr>
              <a:t>, 'New Possibilities in Contemporary Plastic Art‘, German Artist</a:t>
            </a:r>
          </a:p>
          <a:p>
            <a:pPr>
              <a:lnSpc>
                <a:spcPct val="150000"/>
              </a:lnSpc>
            </a:pPr>
            <a:r>
              <a:rPr lang="en-US" altLang="ko-KR" sz="1000" b="1" dirty="0">
                <a:latin typeface="맑은 고딕" pitchFamily="50" charset="-127"/>
                <a:ea typeface="맑은 고딕" pitchFamily="50" charset="-127"/>
              </a:rPr>
              <a:t>Anais </a:t>
            </a:r>
            <a:r>
              <a:rPr lang="en-US" altLang="ko-KR" sz="1000" b="1" dirty="0" err="1">
                <a:latin typeface="맑은 고딕" pitchFamily="50" charset="-127"/>
                <a:ea typeface="맑은 고딕" pitchFamily="50" charset="-127"/>
              </a:rPr>
              <a:t>Missakian</a:t>
            </a:r>
            <a:r>
              <a:rPr lang="en-US" altLang="ko-KR" sz="1000" dirty="0">
                <a:latin typeface="맑은 고딕" pitchFamily="50" charset="-127"/>
                <a:ea typeface="맑은 고딕" pitchFamily="50" charset="-127"/>
              </a:rPr>
              <a:t>, US</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RISD Dean of Fine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a:t>
            </a:r>
          </a:p>
          <a:p>
            <a:pPr>
              <a:lnSpc>
                <a:spcPct val="150000"/>
              </a:lnSpc>
            </a:pPr>
            <a:r>
              <a:rPr lang="en-US" altLang="ko-KR" sz="1000" b="1" dirty="0" err="1">
                <a:latin typeface="맑은 고딕" pitchFamily="50" charset="-127"/>
                <a:ea typeface="맑은 고딕" pitchFamily="50" charset="-127"/>
              </a:rPr>
              <a:t>Kirsi</a:t>
            </a:r>
            <a:r>
              <a:rPr lang="en-US" altLang="ko-KR" sz="1000" b="1" dirty="0">
                <a:latin typeface="맑은 고딕" pitchFamily="50" charset="-127"/>
                <a:ea typeface="맑은 고딕" pitchFamily="50" charset="-127"/>
              </a:rPr>
              <a:t> </a:t>
            </a:r>
            <a:r>
              <a:rPr lang="en-US" altLang="ko-KR" sz="1000" b="1" dirty="0" err="1">
                <a:latin typeface="맑은 고딕" pitchFamily="50" charset="-127"/>
                <a:ea typeface="맑은 고딕" pitchFamily="50" charset="-127"/>
              </a:rPr>
              <a:t>Niinimaki</a:t>
            </a:r>
            <a:r>
              <a:rPr lang="en-US" altLang="ko-KR" sz="1000" dirty="0">
                <a:latin typeface="맑은 고딕" pitchFamily="50" charset="-127"/>
                <a:ea typeface="맑은 고딕" pitchFamily="50" charset="-127"/>
              </a:rPr>
              <a:t>, Aalto University</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 and Design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Professor, Finland</a:t>
            </a:r>
          </a:p>
          <a:p>
            <a:pPr>
              <a:lnSpc>
                <a:spcPct val="150000"/>
              </a:lnSpc>
            </a:pPr>
            <a:r>
              <a:rPr lang="en-US" altLang="ko-KR" sz="1000" b="1" dirty="0">
                <a:latin typeface="맑은 고딕" pitchFamily="50" charset="-127"/>
                <a:ea typeface="맑은 고딕" pitchFamily="50" charset="-127"/>
              </a:rPr>
              <a:t>Jennifer McCabe</a:t>
            </a:r>
            <a:r>
              <a:rPr lang="en-US" altLang="ko-KR" sz="1000" dirty="0">
                <a:latin typeface="맑은 고딕" pitchFamily="50" charset="-127"/>
                <a:ea typeface="맑은 고딕" pitchFamily="50" charset="-127"/>
              </a:rPr>
              <a:t>, Museum of Craft and Folk Art Director</a:t>
            </a:r>
          </a:p>
          <a:p>
            <a:pPr>
              <a:lnSpc>
                <a:spcPct val="150000"/>
              </a:lnSpc>
            </a:pPr>
            <a:r>
              <a:rPr lang="en-US" altLang="ko-KR" sz="1000" dirty="0">
                <a:latin typeface="맑은 고딕" pitchFamily="50" charset="-127"/>
                <a:ea typeface="맑은 고딕" pitchFamily="50" charset="-127"/>
              </a:rPr>
              <a:t>                        San Francisco, US</a:t>
            </a:r>
          </a:p>
          <a:p>
            <a:pPr>
              <a:lnSpc>
                <a:spcPct val="150000"/>
              </a:lnSpc>
            </a:pPr>
            <a:r>
              <a:rPr lang="en-US" altLang="ko-KR" sz="1000" b="1" dirty="0">
                <a:latin typeface="맑은 고딕" pitchFamily="50" charset="-127"/>
                <a:ea typeface="맑은 고딕" pitchFamily="50" charset="-127"/>
              </a:rPr>
              <a:t>Wendy Lugg</a:t>
            </a:r>
            <a:r>
              <a:rPr lang="en-US" altLang="ko-KR" sz="1000" dirty="0">
                <a:latin typeface="맑은 고딕" pitchFamily="50" charset="-127"/>
                <a:ea typeface="맑은 고딕" pitchFamily="50" charset="-127"/>
              </a:rPr>
              <a:t>, Writer, International Speaker, Australia</a:t>
            </a:r>
          </a:p>
          <a:p>
            <a:pPr>
              <a:lnSpc>
                <a:spcPct val="150000"/>
              </a:lnSpc>
            </a:pPr>
            <a:r>
              <a:rPr lang="en-US" altLang="ko-KR" sz="1000" b="1" dirty="0">
                <a:latin typeface="맑은 고딕" pitchFamily="50" charset="-127"/>
                <a:ea typeface="맑은 고딕" pitchFamily="50" charset="-127"/>
              </a:rPr>
              <a:t>Hiroko </a:t>
            </a:r>
            <a:r>
              <a:rPr lang="en-US" altLang="ko-KR" sz="1000" b="1" dirty="0" err="1">
                <a:latin typeface="맑은 고딕" pitchFamily="50" charset="-127"/>
                <a:ea typeface="맑은 고딕" pitchFamily="50" charset="-127"/>
              </a:rPr>
              <a:t>Wadanabe</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Tama</a:t>
            </a:r>
            <a:r>
              <a:rPr lang="en-US" altLang="ko-KR" sz="1000" dirty="0">
                <a:latin typeface="맑은 고딕" pitchFamily="50" charset="-127"/>
                <a:ea typeface="맑은 고딕" pitchFamily="50" charset="-127"/>
              </a:rPr>
              <a:t> Art University Emeritus Professor, Japan</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en-US" altLang="ko-KR" sz="1000" b="1" dirty="0" err="1">
                <a:latin typeface="맑은 고딕" pitchFamily="50" charset="-127"/>
                <a:ea typeface="맑은 고딕" pitchFamily="50" charset="-127"/>
              </a:rPr>
              <a:t>Kyungae</a:t>
            </a:r>
            <a:r>
              <a:rPr lang="en-US" altLang="ko-KR" sz="1000" b="1" dirty="0">
                <a:latin typeface="맑은 고딕" pitchFamily="50" charset="-127"/>
                <a:ea typeface="맑은 고딕" pitchFamily="50" charset="-127"/>
              </a:rPr>
              <a:t> Cho</a:t>
            </a:r>
            <a:r>
              <a:rPr lang="en-US" altLang="ko-KR" sz="1000" dirty="0">
                <a:latin typeface="맑은 고딕" pitchFamily="50" charset="-127"/>
                <a:ea typeface="맑은 고딕" pitchFamily="50" charset="-127"/>
              </a:rPr>
              <a:t>, University of Wisconsin Professor, US</a:t>
            </a:r>
          </a:p>
          <a:p>
            <a:pPr>
              <a:lnSpc>
                <a:spcPct val="150000"/>
              </a:lnSpc>
            </a:pPr>
            <a:r>
              <a:rPr lang="en-US" altLang="ko-KR" sz="1000" b="1" dirty="0" err="1">
                <a:latin typeface="맑은 고딕" pitchFamily="50" charset="-127"/>
                <a:ea typeface="맑은 고딕" pitchFamily="50" charset="-127"/>
              </a:rPr>
              <a:t>Jiseon</a:t>
            </a:r>
            <a:r>
              <a:rPr lang="en-US" altLang="ko-KR" sz="1000" b="1" dirty="0">
                <a:latin typeface="맑은 고딕" pitchFamily="50" charset="-127"/>
                <a:ea typeface="맑은 고딕" pitchFamily="50" charset="-127"/>
              </a:rPr>
              <a:t> Lee </a:t>
            </a:r>
            <a:r>
              <a:rPr lang="en-US" altLang="ko-KR" sz="1000" b="1" dirty="0" err="1">
                <a:latin typeface="맑은 고딕" pitchFamily="50" charset="-127"/>
                <a:ea typeface="맑은 고딕" pitchFamily="50" charset="-127"/>
              </a:rPr>
              <a:t>Isbara</a:t>
            </a:r>
            <a:r>
              <a:rPr lang="en-US" altLang="ko-KR" sz="1000" dirty="0">
                <a:latin typeface="맑은 고딕" pitchFamily="50" charset="-127"/>
                <a:ea typeface="맑은 고딕" pitchFamily="50" charset="-127"/>
              </a:rPr>
              <a:t>, Oregon College of Art &amp; Craft Professor</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en-US" altLang="ko-KR" sz="1000" b="1" dirty="0">
                <a:latin typeface="맑은 고딕" pitchFamily="50" charset="-127"/>
                <a:ea typeface="맑은 고딕" pitchFamily="50" charset="-127"/>
              </a:rPr>
              <a:t>Fiona Kirkwood</a:t>
            </a:r>
            <a:r>
              <a:rPr lang="en-US" altLang="ko-KR" sz="1000" dirty="0">
                <a:latin typeface="맑은 고딕" pitchFamily="50" charset="-127"/>
                <a:ea typeface="맑은 고딕" pitchFamily="50" charset="-127"/>
              </a:rPr>
              <a:t>, South African writer</a:t>
            </a:r>
            <a:endParaRPr lang="ko-KR" altLang="en-US" sz="1000" dirty="0">
              <a:latin typeface="맑은 고딕" pitchFamily="50" charset="-127"/>
              <a:ea typeface="맑은 고딕" pitchFamily="50" charset="-127"/>
            </a:endParaRPr>
          </a:p>
        </p:txBody>
      </p:sp>
      <p:sp>
        <p:nvSpPr>
          <p:cNvPr id="14" name="TextBox 13"/>
          <p:cNvSpPr txBox="1"/>
          <p:nvPr/>
        </p:nvSpPr>
        <p:spPr>
          <a:xfrm>
            <a:off x="4582472" y="1299270"/>
            <a:ext cx="3950341" cy="5889626"/>
          </a:xfrm>
          <a:prstGeom prst="rect">
            <a:avLst/>
          </a:prstGeom>
          <a:noFill/>
        </p:spPr>
        <p:txBody>
          <a:bodyPr wrap="square" rtlCol="0">
            <a:spAutoFit/>
          </a:bodyPr>
          <a:lstStyle/>
          <a:p>
            <a:pPr>
              <a:lnSpc>
                <a:spcPct val="150000"/>
              </a:lnSpc>
            </a:pPr>
            <a:r>
              <a:rPr lang="ko-KR" altLang="en-US" sz="1100"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Workshop</a:t>
            </a:r>
          </a:p>
          <a:p>
            <a:pPr>
              <a:lnSpc>
                <a:spcPct val="150000"/>
              </a:lnSpc>
            </a:pPr>
            <a:r>
              <a:rPr lang="en-US" altLang="ko-KR" sz="1050" dirty="0">
                <a:latin typeface="맑은 고딕" pitchFamily="50" charset="-127"/>
                <a:ea typeface="맑은 고딕" pitchFamily="50" charset="-127"/>
              </a:rPr>
              <a:t>    Handicraft courses that can be learned only in Korea</a:t>
            </a:r>
          </a:p>
          <a:p>
            <a:pPr>
              <a:lnSpc>
                <a:spcPct val="150000"/>
              </a:lnSpc>
            </a:pPr>
            <a:endParaRPr lang="en-US" altLang="ko-KR" sz="1050" b="1" dirty="0">
              <a:latin typeface="맑은 고딕" pitchFamily="50" charset="-127"/>
              <a:ea typeface="맑은 고딕" pitchFamily="50" charset="-127"/>
            </a:endParaRPr>
          </a:p>
          <a:p>
            <a:pPr>
              <a:lnSpc>
                <a:spcPct val="150000"/>
              </a:lnSpc>
            </a:pPr>
            <a:r>
              <a:rPr lang="en-US" altLang="ko-KR" sz="1050" b="1" dirty="0">
                <a:latin typeface="맑은 고딕" pitchFamily="50" charset="-127"/>
                <a:ea typeface="맑은 고딕" pitchFamily="50" charset="-127"/>
              </a:rPr>
              <a:t>Making Bojagi </a:t>
            </a:r>
            <a:r>
              <a:rPr lang="en-US" altLang="ko-KR" sz="1050" dirty="0">
                <a:latin typeface="맑은 고딕" pitchFamily="50" charset="-127"/>
                <a:ea typeface="맑은 고딕" pitchFamily="50" charset="-127"/>
              </a:rPr>
              <a:t>(Handwork: Embroidery Master </a:t>
            </a:r>
            <a:r>
              <a:rPr lang="en-US" altLang="ko-KR" sz="1050" dirty="0" err="1">
                <a:latin typeface="맑은 고딕" pitchFamily="50" charset="-127"/>
                <a:ea typeface="맑은 고딕" pitchFamily="50" charset="-127"/>
              </a:rPr>
              <a:t>Heesoon</a:t>
            </a:r>
            <a:r>
              <a:rPr lang="en-US" altLang="ko-KR" sz="1050" dirty="0">
                <a:latin typeface="맑은 고딕" pitchFamily="50" charset="-127"/>
                <a:ea typeface="맑은 고딕" pitchFamily="50" charset="-127"/>
              </a:rPr>
              <a:t> </a:t>
            </a:r>
            <a:r>
              <a:rPr lang="en-US" altLang="ko-KR" sz="1050" dirty="0" err="1">
                <a:latin typeface="맑은 고딕" pitchFamily="50" charset="-127"/>
                <a:ea typeface="맑은 고딕" pitchFamily="50" charset="-127"/>
              </a:rPr>
              <a:t>Yoo</a:t>
            </a:r>
            <a:r>
              <a:rPr lang="en-US" altLang="ko-KR" sz="1050" dirty="0">
                <a:latin typeface="맑은 고딕" pitchFamily="50" charset="-127"/>
                <a:ea typeface="맑은 고딕" pitchFamily="50" charset="-127"/>
              </a:rPr>
              <a:t>)</a:t>
            </a:r>
          </a:p>
          <a:p>
            <a:pPr>
              <a:lnSpc>
                <a:spcPct val="150000"/>
              </a:lnSpc>
            </a:pPr>
            <a:r>
              <a:rPr lang="en-US" altLang="ko-KR" sz="1050" b="1" dirty="0" smtClean="0">
                <a:latin typeface="맑은 고딕" pitchFamily="50" charset="-127"/>
                <a:ea typeface="맑은 고딕" pitchFamily="50" charset="-127"/>
              </a:rPr>
              <a:t>Making Wedding wrap</a:t>
            </a:r>
            <a:r>
              <a:rPr lang="en-US" altLang="ko-KR" sz="1050" dirty="0" smtClean="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Youngsoon</a:t>
            </a:r>
            <a:r>
              <a:rPr lang="en-US" altLang="ko-KR" sz="1050" dirty="0">
                <a:latin typeface="맑은 고딕" pitchFamily="50" charset="-127"/>
                <a:ea typeface="맑은 고딕" pitchFamily="50" charset="-127"/>
              </a:rPr>
              <a:t> Kim: Embroidery Master)</a:t>
            </a:r>
          </a:p>
          <a:p>
            <a:pPr>
              <a:lnSpc>
                <a:spcPct val="150000"/>
              </a:lnSpc>
            </a:pPr>
            <a:r>
              <a:rPr lang="ko-KR" altLang="en-US" sz="1050" b="1" dirty="0">
                <a:latin typeface="맑은 고딕" pitchFamily="50" charset="-127"/>
                <a:ea typeface="맑은 고딕" pitchFamily="50" charset="-127"/>
              </a:rPr>
              <a:t>식지보 만들기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Youngsoon</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Cha: </a:t>
            </a:r>
            <a:r>
              <a:rPr lang="en-US" altLang="ko-KR" sz="1050" dirty="0" err="1">
                <a:latin typeface="맑은 고딕" pitchFamily="50" charset="-127"/>
                <a:ea typeface="맑은 고딕" pitchFamily="50" charset="-127"/>
              </a:rPr>
              <a:t>Ewha</a:t>
            </a:r>
            <a:r>
              <a:rPr lang="en-US" altLang="ko-KR" sz="1050" dirty="0">
                <a:latin typeface="맑은 고딕" pitchFamily="50" charset="-127"/>
                <a:ea typeface="맑은 고딕" pitchFamily="50" charset="-127"/>
              </a:rPr>
              <a:t> </a:t>
            </a:r>
            <a:r>
              <a:rPr lang="en-US" altLang="ko-KR" sz="1050" dirty="0" err="1">
                <a:latin typeface="맑은 고딕" pitchFamily="50" charset="-127"/>
                <a:ea typeface="맑은 고딕" pitchFamily="50" charset="-127"/>
              </a:rPr>
              <a:t>Womans</a:t>
            </a:r>
            <a:r>
              <a:rPr lang="en-US" altLang="ko-KR" sz="1050" dirty="0">
                <a:latin typeface="맑은 고딕" pitchFamily="50" charset="-127"/>
                <a:ea typeface="맑은 고딕" pitchFamily="50" charset="-127"/>
              </a:rPr>
              <a:t> University Professor)</a:t>
            </a:r>
          </a:p>
          <a:p>
            <a:pPr>
              <a:lnSpc>
                <a:spcPct val="150000"/>
              </a:lnSpc>
            </a:pPr>
            <a:r>
              <a:rPr lang="en-US" altLang="ko-KR" sz="1050" b="1" dirty="0">
                <a:latin typeface="맑은 고딕" pitchFamily="50" charset="-127"/>
                <a:ea typeface="맑은 고딕" pitchFamily="50" charset="-127"/>
              </a:rPr>
              <a:t>Korean Traditional Dyeing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Hyehong</a:t>
            </a:r>
            <a:r>
              <a:rPr lang="en-US" altLang="ko-KR" sz="1050" dirty="0">
                <a:latin typeface="맑은 고딕" pitchFamily="50" charset="-127"/>
                <a:ea typeface="맑은 고딕" pitchFamily="50" charset="-127"/>
              </a:rPr>
              <a:t> Jang: Suwon Cultural Foundation Director) </a:t>
            </a:r>
          </a:p>
          <a:p>
            <a:pPr>
              <a:lnSpc>
                <a:spcPct val="150000"/>
              </a:lnSpc>
            </a:pPr>
            <a:r>
              <a:rPr lang="es-ES" altLang="ko-KR" sz="1050" b="1" dirty="0">
                <a:latin typeface="맑은 고딕" pitchFamily="50" charset="-127"/>
                <a:ea typeface="맑은 고딕" pitchFamily="50" charset="-127"/>
              </a:rPr>
              <a:t>A Simple </a:t>
            </a:r>
            <a:r>
              <a:rPr lang="es-ES" altLang="ko-KR" sz="1050" b="1" dirty="0" err="1">
                <a:latin typeface="맑은 고딕" pitchFamily="50" charset="-127"/>
                <a:ea typeface="맑은 고딕" pitchFamily="50" charset="-127"/>
              </a:rPr>
              <a:t>Korean</a:t>
            </a:r>
            <a:r>
              <a:rPr lang="es-ES" altLang="ko-KR" sz="1050" b="1" dirty="0">
                <a:latin typeface="맑은 고딕" pitchFamily="50" charset="-127"/>
                <a:ea typeface="맑은 고딕" pitchFamily="50" charset="-127"/>
              </a:rPr>
              <a:t> </a:t>
            </a:r>
            <a:r>
              <a:rPr lang="es-ES" altLang="ko-KR" sz="1050" b="1" dirty="0" err="1">
                <a:latin typeface="맑은 고딕" pitchFamily="50" charset="-127"/>
                <a:ea typeface="맑은 고딕" pitchFamily="50" charset="-127"/>
              </a:rPr>
              <a:t>Costume</a:t>
            </a:r>
            <a:r>
              <a:rPr lang="es-ES" altLang="ko-KR" sz="1050" b="1" dirty="0">
                <a:latin typeface="맑은 고딕" pitchFamily="50" charset="-127"/>
                <a:ea typeface="맑은 고딕" pitchFamily="50" charset="-127"/>
              </a:rPr>
              <a:t> </a:t>
            </a:r>
            <a:r>
              <a:rPr lang="es-ES" altLang="ko-KR" sz="1050" b="1" dirty="0" err="1">
                <a:latin typeface="맑은 고딕" pitchFamily="50" charset="-127"/>
                <a:ea typeface="맑은 고딕" pitchFamily="50" charset="-127"/>
              </a:rPr>
              <a:t>Making</a:t>
            </a:r>
            <a:endParaRPr lang="es-ES" altLang="ko-KR" sz="1050" b="1" dirty="0">
              <a:latin typeface="맑은 고딕" pitchFamily="50" charset="-127"/>
              <a:ea typeface="맑은 고딕" pitchFamily="50" charset="-127"/>
            </a:endParaRPr>
          </a:p>
          <a:p>
            <a:pPr>
              <a:lnSpc>
                <a:spcPct val="150000"/>
              </a:lnSpc>
            </a:pP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Seonghee</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Ju: </a:t>
            </a:r>
            <a:r>
              <a:rPr lang="en-US" altLang="ko-KR" sz="1050" dirty="0" err="1">
                <a:latin typeface="맑은 고딕" pitchFamily="50" charset="-127"/>
                <a:ea typeface="맑은 고딕" pitchFamily="50" charset="-127"/>
              </a:rPr>
              <a:t>Hansung</a:t>
            </a:r>
            <a:r>
              <a:rPr lang="en-US" altLang="ko-KR" sz="1050" dirty="0">
                <a:latin typeface="맑은 고딕" pitchFamily="50" charset="-127"/>
                <a:ea typeface="맑은 고딕" pitchFamily="50" charset="-127"/>
              </a:rPr>
              <a:t> University Professor)</a:t>
            </a:r>
          </a:p>
          <a:p>
            <a:pPr>
              <a:lnSpc>
                <a:spcPct val="150000"/>
              </a:lnSpc>
            </a:pPr>
            <a:r>
              <a:rPr lang="en-US" altLang="ko-KR" sz="1050" b="1" dirty="0">
                <a:latin typeface="맑은 고딕" pitchFamily="50" charset="-127"/>
                <a:ea typeface="맑은 고딕" pitchFamily="50" charset="-127"/>
              </a:rPr>
              <a:t>Korean</a:t>
            </a:r>
            <a:r>
              <a:rPr lang="ko-KR" altLang="en-US" sz="1050" b="1" dirty="0">
                <a:latin typeface="맑은 고딕" pitchFamily="50" charset="-127"/>
                <a:ea typeface="맑은 고딕" pitchFamily="50" charset="-127"/>
              </a:rPr>
              <a:t> </a:t>
            </a:r>
            <a:r>
              <a:rPr lang="en-US" altLang="ko-KR" sz="1050" b="1" dirty="0">
                <a:latin typeface="맑은 고딕" pitchFamily="50" charset="-127"/>
                <a:ea typeface="맑은 고딕" pitchFamily="50" charset="-127"/>
              </a:rPr>
              <a:t>Paper</a:t>
            </a:r>
            <a:r>
              <a:rPr lang="ko-KR" altLang="en-US" sz="1050" b="1" dirty="0">
                <a:latin typeface="맑은 고딕" pitchFamily="50" charset="-127"/>
                <a:ea typeface="맑은 고딕" pitchFamily="50" charset="-127"/>
              </a:rPr>
              <a:t> </a:t>
            </a:r>
            <a:r>
              <a:rPr lang="en-US" altLang="ko-KR" sz="1050" b="1" dirty="0" err="1">
                <a:latin typeface="맑은 고딕" pitchFamily="50" charset="-127"/>
                <a:ea typeface="맑은 고딕" pitchFamily="50" charset="-127"/>
              </a:rPr>
              <a:t>Joomchi</a:t>
            </a:r>
            <a:r>
              <a:rPr lang="ko-KR" altLang="en-US" sz="1050" b="1" dirty="0">
                <a:latin typeface="맑은 고딕" pitchFamily="50" charset="-127"/>
                <a:ea typeface="맑은 고딕" pitchFamily="50" charset="-127"/>
              </a:rPr>
              <a:t> </a:t>
            </a:r>
            <a:r>
              <a:rPr lang="en-US" altLang="ko-KR" sz="1050" b="1" dirty="0">
                <a:latin typeface="맑은 고딕" pitchFamily="50" charset="-127"/>
                <a:ea typeface="맑은 고딕" pitchFamily="50" charset="-127"/>
              </a:rPr>
              <a:t>Making</a:t>
            </a:r>
            <a:r>
              <a:rPr lang="ko-KR" altLang="en-US" sz="1050" b="1"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Jiyoung</a:t>
            </a:r>
            <a:r>
              <a:rPr lang="ko-KR" altLang="en-US" sz="1050" dirty="0">
                <a:latin typeface="맑은 고딕" pitchFamily="50" charset="-127"/>
                <a:ea typeface="맑은 고딕" pitchFamily="50" charset="-127"/>
              </a:rPr>
              <a:t> </a:t>
            </a:r>
            <a:r>
              <a:rPr lang="en-US" altLang="ko-KR" sz="1050" dirty="0" err="1">
                <a:latin typeface="맑은 고딕" pitchFamily="50" charset="-127"/>
                <a:ea typeface="맑은 고딕" pitchFamily="50" charset="-127"/>
              </a:rPr>
              <a:t>Jeong</a:t>
            </a:r>
            <a:r>
              <a:rPr lang="en-US" altLang="ko-KR" sz="1050" dirty="0">
                <a:latin typeface="맑은 고딕" pitchFamily="50" charset="-127"/>
                <a:ea typeface="맑은 고딕" pitchFamily="50" charset="-127"/>
              </a:rPr>
              <a:t>: Writer)</a:t>
            </a:r>
          </a:p>
          <a:p>
            <a:pPr>
              <a:lnSpc>
                <a:spcPct val="150000"/>
              </a:lnSpc>
            </a:pPr>
            <a:r>
              <a:rPr lang="en-US" altLang="ko-KR" sz="1050" b="1" dirty="0">
                <a:latin typeface="맑은 고딕" pitchFamily="50" charset="-127"/>
                <a:ea typeface="맑은 고딕" pitchFamily="50" charset="-127"/>
              </a:rPr>
              <a:t>Korean Quilting Technique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Jisun</a:t>
            </a:r>
            <a:r>
              <a:rPr lang="en-US" altLang="ko-KR" sz="1050" dirty="0">
                <a:latin typeface="맑은 고딕" pitchFamily="50" charset="-127"/>
                <a:ea typeface="맑은 고딕" pitchFamily="50" charset="-127"/>
              </a:rPr>
              <a:t> Lee: Oregon College of Art &amp; Craft Professor)</a:t>
            </a:r>
          </a:p>
          <a:p>
            <a:pPr>
              <a:lnSpc>
                <a:spcPct val="150000"/>
              </a:lnSpc>
            </a:pPr>
            <a:r>
              <a:rPr lang="en-US" altLang="ko-KR" sz="1050" b="1" dirty="0">
                <a:latin typeface="맑은 고딕" pitchFamily="50" charset="-127"/>
                <a:ea typeface="맑은 고딕" pitchFamily="50" charset="-127"/>
              </a:rPr>
              <a:t>Modern Fan Making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Jongguk</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Lee: Oriental Painting/Paper Artist)</a:t>
            </a:r>
          </a:p>
          <a:p>
            <a:pPr>
              <a:lnSpc>
                <a:spcPct val="150000"/>
              </a:lnSpc>
            </a:pPr>
            <a:r>
              <a:rPr lang="en-US" altLang="ko-KR" sz="1050" b="1" dirty="0">
                <a:latin typeface="맑은 고딕" pitchFamily="50" charset="-127"/>
                <a:ea typeface="맑은 고딕" pitchFamily="50" charset="-127"/>
              </a:rPr>
              <a:t>Korean Traditional Paper Flower Making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Taeyeon</a:t>
            </a:r>
            <a:r>
              <a:rPr lang="en-US" altLang="ko-KR" sz="1050" dirty="0">
                <a:latin typeface="맑은 고딕" pitchFamily="50" charset="-127"/>
                <a:ea typeface="맑은 고딕" pitchFamily="50" charset="-127"/>
              </a:rPr>
              <a:t> Kim: Daegu University Professor)</a:t>
            </a:r>
          </a:p>
          <a:p>
            <a:pPr>
              <a:lnSpc>
                <a:spcPct val="150000"/>
              </a:lnSpc>
            </a:pPr>
            <a:r>
              <a:rPr lang="en-US" altLang="ko-KR" sz="1050" b="1" dirty="0">
                <a:latin typeface="맑은 고딕" pitchFamily="50" charset="-127"/>
                <a:ea typeface="맑은 고딕" pitchFamily="50" charset="-127"/>
              </a:rPr>
              <a:t>Lace</a:t>
            </a:r>
            <a:r>
              <a:rPr lang="ko-KR" altLang="en-US" sz="1050" b="1" dirty="0">
                <a:latin typeface="맑은 고딕" pitchFamily="50" charset="-127"/>
                <a:ea typeface="맑은 고딕" pitchFamily="50" charset="-127"/>
              </a:rPr>
              <a:t> </a:t>
            </a:r>
            <a:r>
              <a:rPr lang="en-US" altLang="ko-KR" sz="1050" b="1" dirty="0" err="1">
                <a:latin typeface="맑은 고딕" pitchFamily="50" charset="-127"/>
                <a:ea typeface="맑은 고딕" pitchFamily="50" charset="-127"/>
              </a:rPr>
              <a:t>Joomchi</a:t>
            </a:r>
            <a:r>
              <a:rPr lang="en-US" altLang="ko-KR" sz="1050" b="1"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Jieun</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Kim: </a:t>
            </a:r>
            <a:r>
              <a:rPr lang="en-US" altLang="ko-KR" sz="1050" dirty="0" err="1">
                <a:latin typeface="맑은 고딕" pitchFamily="50" charset="-127"/>
                <a:ea typeface="맑은 고딕" pitchFamily="50" charset="-127"/>
              </a:rPr>
              <a:t>Kyungsung</a:t>
            </a:r>
            <a:r>
              <a:rPr lang="en-US" altLang="ko-KR" sz="1050" dirty="0">
                <a:latin typeface="맑은 고딕" pitchFamily="50" charset="-127"/>
                <a:ea typeface="맑은 고딕" pitchFamily="50" charset="-127"/>
              </a:rPr>
              <a:t> University Professor)</a:t>
            </a:r>
          </a:p>
          <a:p>
            <a:pPr>
              <a:lnSpc>
                <a:spcPct val="150000"/>
              </a:lnSpc>
            </a:pPr>
            <a:r>
              <a:rPr lang="en-US" altLang="ko-KR" sz="1050" b="1" dirty="0">
                <a:latin typeface="맑은 고딕" pitchFamily="50" charset="-127"/>
                <a:ea typeface="맑은 고딕" pitchFamily="50" charset="-127"/>
              </a:rPr>
              <a:t>3-D Body Ornament</a:t>
            </a:r>
            <a:r>
              <a:rPr lang="ko-KR" altLang="en-US" sz="1050" b="1" dirty="0">
                <a:latin typeface="맑은 고딕" pitchFamily="50" charset="-127"/>
                <a:ea typeface="맑은 고딕" pitchFamily="50" charset="-127"/>
              </a:rPr>
              <a:t> </a:t>
            </a:r>
            <a:r>
              <a:rPr lang="en-US" altLang="ko-KR" sz="1050" b="1" dirty="0">
                <a:latin typeface="맑은 고딕" pitchFamily="50" charset="-127"/>
                <a:ea typeface="맑은 고딕" pitchFamily="50" charset="-127"/>
              </a:rPr>
              <a:t>Making </a:t>
            </a:r>
            <a:r>
              <a:rPr lang="en-US" altLang="ko-KR" sz="1050" dirty="0">
                <a:latin typeface="맑은 고딕" pitchFamily="50" charset="-127"/>
                <a:ea typeface="맑은 고딕" pitchFamily="50" charset="-127"/>
              </a:rPr>
              <a:t>(</a:t>
            </a:r>
            <a:r>
              <a:rPr lang="en-US" altLang="ko-KR" sz="1050" dirty="0" err="1">
                <a:latin typeface="맑은 고딕" pitchFamily="50" charset="-127"/>
                <a:ea typeface="맑은 고딕" pitchFamily="50" charset="-127"/>
              </a:rPr>
              <a:t>Eunsook</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Lee)</a:t>
            </a:r>
          </a:p>
          <a:p>
            <a:pPr>
              <a:lnSpc>
                <a:spcPct val="150000"/>
              </a:lnSpc>
            </a:pPr>
            <a:r>
              <a:rPr lang="en-US" altLang="ko-KR" sz="1050" dirty="0">
                <a:latin typeface="맑은 고딕" pitchFamily="50" charset="-127"/>
                <a:ea typeface="맑은 고딕" pitchFamily="50" charset="-127"/>
              </a:rPr>
              <a:t>○ Lecture, Workshop Location</a:t>
            </a:r>
            <a:r>
              <a:rPr lang="ko-KR" altLang="en-US" sz="1050" dirty="0">
                <a:latin typeface="맑은 고딕" pitchFamily="50" charset="-127"/>
                <a:ea typeface="맑은 고딕" pitchFamily="50" charset="-127"/>
              </a:rPr>
              <a:t> </a:t>
            </a:r>
            <a:r>
              <a:rPr lang="en-US" altLang="ko-KR" sz="1050" dirty="0">
                <a:latin typeface="맑은 고딕" pitchFamily="50" charset="-127"/>
                <a:ea typeface="맑은 고딕" pitchFamily="50" charset="-127"/>
              </a:rPr>
              <a:t>: </a:t>
            </a:r>
            <a:r>
              <a:rPr lang="en-US" altLang="ko-KR" sz="1050" dirty="0" err="1">
                <a:latin typeface="맑은 고딕" pitchFamily="50" charset="-127"/>
                <a:ea typeface="맑은 고딕" pitchFamily="50" charset="-127"/>
              </a:rPr>
              <a:t>Heyri</a:t>
            </a:r>
            <a:r>
              <a:rPr lang="en-US" altLang="ko-KR" sz="1050" dirty="0">
                <a:latin typeface="맑은 고딕" pitchFamily="50" charset="-127"/>
                <a:ea typeface="맑은 고딕" pitchFamily="50" charset="-127"/>
              </a:rPr>
              <a:t> Community House </a:t>
            </a:r>
            <a:r>
              <a:rPr lang="en-US" altLang="ko-KR" sz="1050" dirty="0" err="1" smtClean="0">
                <a:latin typeface="맑은 고딕" pitchFamily="50" charset="-127"/>
                <a:ea typeface="맑은 고딕" pitchFamily="50" charset="-127"/>
              </a:rPr>
              <a:t>Heyri</a:t>
            </a:r>
            <a:r>
              <a:rPr lang="en-US" altLang="ko-KR" sz="1050" dirty="0" smtClean="0">
                <a:latin typeface="맑은 고딕" pitchFamily="50" charset="-127"/>
                <a:ea typeface="맑은 고딕" pitchFamily="50" charset="-127"/>
              </a:rPr>
              <a:t> 539, Korea </a:t>
            </a:r>
            <a:r>
              <a:rPr lang="en-US" altLang="ko-KR" sz="1050" dirty="0">
                <a:latin typeface="맑은 고딕" pitchFamily="50" charset="-127"/>
                <a:ea typeface="맑은 고딕" pitchFamily="50" charset="-127"/>
              </a:rPr>
              <a:t>/ Tel 031-946-8551 / </a:t>
            </a:r>
            <a:r>
              <a:rPr lang="en-US" altLang="ko-KR" sz="1050" dirty="0">
                <a:latin typeface="맑은 고딕" pitchFamily="50" charset="-127"/>
                <a:ea typeface="맑은 고딕" pitchFamily="50" charset="-127"/>
                <a:hlinkClick r:id="rId3"/>
              </a:rPr>
              <a:t>www.heyri.net</a:t>
            </a:r>
            <a:endParaRPr lang="ko-KR" altLang="en-US" sz="1050" dirty="0">
              <a:latin typeface="맑은 고딕" pitchFamily="50" charset="-127"/>
              <a:ea typeface="맑은 고딕" pitchFamily="50" charset="-127"/>
            </a:endParaRPr>
          </a:p>
          <a:p>
            <a:pPr>
              <a:lnSpc>
                <a:spcPct val="150000"/>
              </a:lnSpc>
            </a:pPr>
            <a:endParaRPr lang="ko-KR" altLang="en-US" sz="1050" dirty="0">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244408" y="6245225"/>
            <a:ext cx="442392"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a:t>
            </a:fld>
            <a:endParaRPr lang="en-US" altLang="ko-KR" sz="900" dirty="0">
              <a:latin typeface="맑은 고딕" pitchFamily="50" charset="-127"/>
              <a:ea typeface="맑은 고딕" pitchFamily="50" charset="-127"/>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슬라이드 번호 개체 틀 8"/>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60</a:t>
            </a:fld>
            <a:endParaRPr lang="en-US" altLang="ko-KR" sz="900" dirty="0">
              <a:latin typeface="맑은 고딕" pitchFamily="50" charset="-127"/>
              <a:ea typeface="맑은 고딕" pitchFamily="50" charset="-127"/>
            </a:endParaRPr>
          </a:p>
        </p:txBody>
      </p:sp>
      <p:sp>
        <p:nvSpPr>
          <p:cNvPr id="6" name="Text Box 12"/>
          <p:cNvSpPr txBox="1">
            <a:spLocks noChangeArrowheads="1"/>
          </p:cNvSpPr>
          <p:nvPr/>
        </p:nvSpPr>
        <p:spPr bwMode="auto">
          <a:xfrm>
            <a:off x="755204" y="836712"/>
            <a:ext cx="74171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t>
            </a:r>
            <a:r>
              <a:rPr lang="en-US" altLang="ko-KR" sz="1600" b="1" dirty="0">
                <a:solidFill>
                  <a:schemeClr val="tx1">
                    <a:lumMod val="65000"/>
                    <a:lumOff val="35000"/>
                  </a:schemeClr>
                </a:solidFill>
                <a:latin typeface="맑은 고딕" pitchFamily="50" charset="-127"/>
                <a:ea typeface="맑은 고딕" pitchFamily="50" charset="-127"/>
              </a:rPr>
              <a:t>Cultural Tours - Scene Photos</a:t>
            </a:r>
            <a:r>
              <a:rPr lang="en-US" altLang="ko-KR" b="1" dirty="0">
                <a:solidFill>
                  <a:schemeClr val="tx1">
                    <a:lumMod val="65000"/>
                    <a:lumOff val="35000"/>
                  </a:schemeClr>
                </a:solidFill>
                <a:latin typeface="맑은 고딕" pitchFamily="50" charset="-127"/>
                <a:ea typeface="맑은 고딕" pitchFamily="50" charset="-127"/>
              </a:rPr>
              <a:t>    </a:t>
            </a: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7"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endParaRPr lang="en-US" altLang="ko-KR" sz="1000" b="1" dirty="0">
              <a:solidFill>
                <a:schemeClr val="tx1">
                  <a:lumMod val="65000"/>
                  <a:lumOff val="35000"/>
                </a:schemeClr>
              </a:solidFill>
              <a:latin typeface="맑은 고딕" pitchFamily="50" charset="-127"/>
              <a:ea typeface="맑은 고딕" pitchFamily="50" charset="-127"/>
            </a:endParaRPr>
          </a:p>
        </p:txBody>
      </p:sp>
      <p:pic>
        <p:nvPicPr>
          <p:cNvPr id="2050" name="Picture 2" descr="C:\Users\user\Desktop\수지\2018 KBF\KBF record\문화투어사진\KakaoTalk_20180612_122403504.jpg"/>
          <p:cNvPicPr>
            <a:picLocks noChangeAspect="1" noChangeArrowheads="1"/>
          </p:cNvPicPr>
          <p:nvPr/>
        </p:nvPicPr>
        <p:blipFill>
          <a:blip r:embed="rId3"/>
          <a:srcRect/>
          <a:stretch>
            <a:fillRect/>
          </a:stretch>
        </p:blipFill>
        <p:spPr bwMode="auto">
          <a:xfrm>
            <a:off x="702525" y="1486905"/>
            <a:ext cx="3629391" cy="2045313"/>
          </a:xfrm>
          <a:prstGeom prst="rect">
            <a:avLst/>
          </a:prstGeom>
          <a:noFill/>
        </p:spPr>
      </p:pic>
      <p:pic>
        <p:nvPicPr>
          <p:cNvPr id="2051" name="Picture 3" descr="C:\Users\user\Desktop\수지\2018 KBF\KBF record\문화투어사진\KakaoTalk_20180612_122421912.jpg"/>
          <p:cNvPicPr>
            <a:picLocks noChangeAspect="1" noChangeArrowheads="1"/>
          </p:cNvPicPr>
          <p:nvPr/>
        </p:nvPicPr>
        <p:blipFill>
          <a:blip r:embed="rId4"/>
          <a:srcRect/>
          <a:stretch>
            <a:fillRect/>
          </a:stretch>
        </p:blipFill>
        <p:spPr bwMode="auto">
          <a:xfrm>
            <a:off x="4588677" y="1486905"/>
            <a:ext cx="3629391" cy="2045313"/>
          </a:xfrm>
          <a:prstGeom prst="rect">
            <a:avLst/>
          </a:prstGeom>
          <a:noFill/>
        </p:spPr>
      </p:pic>
      <p:pic>
        <p:nvPicPr>
          <p:cNvPr id="2052" name="Picture 4" descr="C:\Users\user\Desktop\수지\2018 KBF\KBF record\2018 울산\IMG_6366.JPG"/>
          <p:cNvPicPr>
            <a:picLocks noChangeAspect="1" noChangeArrowheads="1"/>
          </p:cNvPicPr>
          <p:nvPr/>
        </p:nvPicPr>
        <p:blipFill>
          <a:blip r:embed="rId5" cstate="print"/>
          <a:srcRect/>
          <a:stretch>
            <a:fillRect/>
          </a:stretch>
        </p:blipFill>
        <p:spPr bwMode="auto">
          <a:xfrm>
            <a:off x="702525" y="3903910"/>
            <a:ext cx="2817804" cy="2454048"/>
          </a:xfrm>
          <a:prstGeom prst="rect">
            <a:avLst/>
          </a:prstGeom>
          <a:noFill/>
        </p:spPr>
      </p:pic>
      <p:pic>
        <p:nvPicPr>
          <p:cNvPr id="2053" name="Picture 5" descr="C:\Users\user\Desktop\수지\2018 KBF\KBF record\2018 울산\IMG_6384.JPG"/>
          <p:cNvPicPr>
            <a:picLocks noChangeAspect="1" noChangeArrowheads="1"/>
          </p:cNvPicPr>
          <p:nvPr/>
        </p:nvPicPr>
        <p:blipFill>
          <a:blip r:embed="rId6" cstate="print"/>
          <a:srcRect/>
          <a:stretch>
            <a:fillRect/>
          </a:stretch>
        </p:blipFill>
        <p:spPr bwMode="auto">
          <a:xfrm>
            <a:off x="3883113" y="3837958"/>
            <a:ext cx="1890000" cy="2520000"/>
          </a:xfrm>
          <a:prstGeom prst="rect">
            <a:avLst/>
          </a:prstGeom>
          <a:noFill/>
        </p:spPr>
      </p:pic>
      <p:pic>
        <p:nvPicPr>
          <p:cNvPr id="2054" name="Picture 6" descr="C:\Users\user\Desktop\수지\2018 KBF\KBF record\2018 울산\IMG_6375.JPG"/>
          <p:cNvPicPr>
            <a:picLocks noChangeAspect="1" noChangeArrowheads="1"/>
          </p:cNvPicPr>
          <p:nvPr/>
        </p:nvPicPr>
        <p:blipFill>
          <a:blip r:embed="rId7" cstate="print"/>
          <a:srcRect/>
          <a:stretch>
            <a:fillRect/>
          </a:stretch>
        </p:blipFill>
        <p:spPr bwMode="auto">
          <a:xfrm>
            <a:off x="6129004" y="3837958"/>
            <a:ext cx="2089064" cy="2520000"/>
          </a:xfrm>
          <a:prstGeom prst="rect">
            <a:avLst/>
          </a:prstGeom>
          <a:noFill/>
        </p:spPr>
      </p:pic>
      <p:sp>
        <p:nvSpPr>
          <p:cNvPr id="11" name="Rectangle 4"/>
          <p:cNvSpPr/>
          <p:nvPr/>
        </p:nvSpPr>
        <p:spPr>
          <a:xfrm>
            <a:off x="3632981" y="6429396"/>
            <a:ext cx="2338174" cy="338554"/>
          </a:xfrm>
          <a:prstGeom prst="rect">
            <a:avLst/>
          </a:prstGeom>
        </p:spPr>
        <p:txBody>
          <a:bodyPr wrap="square">
            <a:spAutoFit/>
          </a:bodyPr>
          <a:lstStyle/>
          <a:p>
            <a:r>
              <a:rPr lang="en-US" sz="800" dirty="0" err="1">
                <a:latin typeface="맑은 고딕" panose="020B0503020000020004" pitchFamily="50" charset="-127"/>
                <a:ea typeface="맑은 고딕" panose="020B0503020000020004" pitchFamily="50" charset="-127"/>
              </a:rPr>
              <a:t>Dalhee</a:t>
            </a:r>
            <a:r>
              <a:rPr lang="en-US" sz="800" dirty="0">
                <a:latin typeface="맑은 고딕" panose="020B0503020000020004" pitchFamily="50" charset="-127"/>
                <a:ea typeface="맑은 고딕" panose="020B0503020000020004" pitchFamily="50" charset="-127"/>
              </a:rPr>
              <a:t> Lee Petroglyph Forum representative,</a:t>
            </a:r>
          </a:p>
          <a:p>
            <a:r>
              <a:rPr lang="en-US" sz="800" dirty="0">
                <a:latin typeface="맑은 고딕" panose="020B0503020000020004" pitchFamily="50" charset="-127"/>
                <a:ea typeface="맑은 고딕" panose="020B0503020000020004" pitchFamily="50" charset="-127"/>
              </a:rPr>
              <a:t>University of Ulsan, Economics Professor   </a:t>
            </a:r>
          </a:p>
        </p:txBody>
      </p:sp>
      <p:sp>
        <p:nvSpPr>
          <p:cNvPr id="12" name="Rectangle 4"/>
          <p:cNvSpPr/>
          <p:nvPr/>
        </p:nvSpPr>
        <p:spPr>
          <a:xfrm>
            <a:off x="656856" y="6429396"/>
            <a:ext cx="2915012" cy="338554"/>
          </a:xfrm>
          <a:prstGeom prst="rect">
            <a:avLst/>
          </a:prstGeom>
        </p:spPr>
        <p:txBody>
          <a:bodyPr wrap="square">
            <a:spAutoFit/>
          </a:bodyPr>
          <a:lstStyle/>
          <a:p>
            <a:r>
              <a:rPr lang="en-US" altLang="ko-KR" sz="800" dirty="0">
                <a:latin typeface="맑은 고딕" panose="020B0503020000020004" pitchFamily="50" charset="-127"/>
                <a:ea typeface="맑은 고딕" panose="020B0503020000020004" pitchFamily="50" charset="-127"/>
              </a:rPr>
              <a:t>Foreign artists’ preliminary survey for </a:t>
            </a:r>
            <a:r>
              <a:rPr lang="en-US" altLang="ko-KR" sz="800" dirty="0" err="1">
                <a:latin typeface="맑은 고딕" panose="020B0503020000020004" pitchFamily="50" charset="-127"/>
                <a:ea typeface="맑은 고딕" panose="020B0503020000020004" pitchFamily="50" charset="-127"/>
              </a:rPr>
              <a:t>Bangudae</a:t>
            </a:r>
            <a:r>
              <a:rPr lang="ko-KR" altLang="en-US" sz="800" dirty="0">
                <a:latin typeface="맑은 고딕" pitchFamily="50" charset="-127"/>
                <a:ea typeface="맑은 고딕" pitchFamily="50" charset="-127"/>
              </a:rPr>
              <a:t> </a:t>
            </a:r>
            <a:r>
              <a:rPr lang="en-US" altLang="ko-KR" sz="800" dirty="0">
                <a:latin typeface="맑은 고딕" panose="020B0503020000020004" pitchFamily="50" charset="-127"/>
                <a:ea typeface="맑은 고딕" panose="020B0503020000020004" pitchFamily="50" charset="-127"/>
              </a:rPr>
              <a:t>Petroglyph Project. </a:t>
            </a:r>
          </a:p>
        </p:txBody>
      </p:sp>
      <p:sp>
        <p:nvSpPr>
          <p:cNvPr id="13" name="Rectangle 4"/>
          <p:cNvSpPr/>
          <p:nvPr/>
        </p:nvSpPr>
        <p:spPr>
          <a:xfrm>
            <a:off x="6043826" y="6419892"/>
            <a:ext cx="2259420" cy="338554"/>
          </a:xfrm>
          <a:prstGeom prst="rect">
            <a:avLst/>
          </a:prstGeom>
        </p:spPr>
        <p:txBody>
          <a:bodyPr wrap="square">
            <a:spAutoFit/>
          </a:bodyPr>
          <a:lstStyle/>
          <a:p>
            <a:r>
              <a:rPr lang="en-US" altLang="ko-KR" sz="800" dirty="0">
                <a:latin typeface="맑은 고딕" panose="020B0503020000020004" pitchFamily="50" charset="-127"/>
                <a:ea typeface="맑은 고딕" panose="020B0503020000020004" pitchFamily="50" charset="-127"/>
              </a:rPr>
              <a:t>Swedish artist</a:t>
            </a:r>
            <a:r>
              <a:rPr lang="ko-KR" altLang="en-US" sz="800" dirty="0">
                <a:latin typeface="맑은 고딕" panose="020B0503020000020004" pitchFamily="50" charset="-127"/>
                <a:ea typeface="맑은 고딕" panose="020B0503020000020004" pitchFamily="50" charset="-127"/>
              </a:rPr>
              <a:t> </a:t>
            </a:r>
            <a:r>
              <a:rPr lang="en-US" altLang="ko-KR" sz="800" dirty="0">
                <a:latin typeface="맑은 고딕" panose="020B0503020000020004" pitchFamily="50" charset="-127"/>
                <a:ea typeface="맑은 고딕" panose="020B0503020000020004" pitchFamily="50" charset="-127"/>
              </a:rPr>
              <a:t>Hannah Sandstrom</a:t>
            </a:r>
            <a:r>
              <a:rPr lang="ko-KR" altLang="en-US" sz="800" dirty="0">
                <a:latin typeface="맑은 고딕" panose="020B0503020000020004" pitchFamily="50" charset="-127"/>
                <a:ea typeface="맑은 고딕" panose="020B0503020000020004" pitchFamily="50" charset="-127"/>
              </a:rPr>
              <a:t> </a:t>
            </a:r>
            <a:r>
              <a:rPr lang="en-US" altLang="ko-KR" sz="800" dirty="0">
                <a:latin typeface="맑은 고딕" panose="020B0503020000020004" pitchFamily="50" charset="-127"/>
                <a:ea typeface="맑은 고딕" panose="020B0503020000020004" pitchFamily="50" charset="-127"/>
              </a:rPr>
              <a:t>and</a:t>
            </a:r>
            <a:r>
              <a:rPr lang="ko-KR" altLang="en-US" sz="800" dirty="0">
                <a:latin typeface="맑은 고딕" panose="020B0503020000020004" pitchFamily="50" charset="-127"/>
                <a:ea typeface="맑은 고딕" panose="020B0503020000020004" pitchFamily="50" charset="-127"/>
              </a:rPr>
              <a:t> </a:t>
            </a:r>
            <a:r>
              <a:rPr lang="en-US" altLang="ko-KR" sz="800" dirty="0">
                <a:latin typeface="맑은 고딕" panose="020B0503020000020004" pitchFamily="50" charset="-127"/>
                <a:ea typeface="맑은 고딕" panose="020B0503020000020004" pitchFamily="50" charset="-127"/>
              </a:rPr>
              <a:t>     </a:t>
            </a:r>
          </a:p>
          <a:p>
            <a:r>
              <a:rPr lang="en-US" altLang="ko-KR" sz="800" dirty="0" err="1">
                <a:latin typeface="맑은 고딕" pitchFamily="50" charset="-127"/>
                <a:ea typeface="맑은 고딕" pitchFamily="50" charset="-127"/>
              </a:rPr>
              <a:t>Insuk</a:t>
            </a:r>
            <a:r>
              <a:rPr lang="en-US" altLang="ko-KR" sz="800" dirty="0">
                <a:latin typeface="맑은 고딕" pitchFamily="50" charset="-127"/>
                <a:ea typeface="맑은 고딕" pitchFamily="50" charset="-127"/>
              </a:rPr>
              <a:t> Choi </a:t>
            </a:r>
            <a:r>
              <a:rPr lang="en-US" altLang="ko-KR" sz="800" dirty="0" err="1">
                <a:latin typeface="맑은 고딕" pitchFamily="50" charset="-127"/>
                <a:ea typeface="맑은 고딕" pitchFamily="50" charset="-127"/>
              </a:rPr>
              <a:t>bojagi</a:t>
            </a:r>
            <a:r>
              <a:rPr lang="en-US" altLang="ko-KR" sz="800" dirty="0">
                <a:latin typeface="맑은 고딕" pitchFamily="50" charset="-127"/>
                <a:ea typeface="맑은 고딕" pitchFamily="50" charset="-127"/>
              </a:rPr>
              <a:t> master preliminary survey  </a:t>
            </a:r>
          </a:p>
        </p:txBody>
      </p:sp>
      <p:sp>
        <p:nvSpPr>
          <p:cNvPr id="16" name="Rectangle 4"/>
          <p:cNvSpPr/>
          <p:nvPr/>
        </p:nvSpPr>
        <p:spPr>
          <a:xfrm>
            <a:off x="656856" y="1261249"/>
            <a:ext cx="2915012" cy="215444"/>
          </a:xfrm>
          <a:prstGeom prst="rect">
            <a:avLst/>
          </a:prstGeom>
        </p:spPr>
        <p:txBody>
          <a:bodyPr wrap="square">
            <a:spAutoFit/>
          </a:bodyPr>
          <a:lstStyle/>
          <a:p>
            <a:r>
              <a:rPr lang="en-US" altLang="ko-KR" sz="800" dirty="0">
                <a:latin typeface="맑은 고딕" panose="020B0503020000020004" pitchFamily="50" charset="-127"/>
                <a:ea typeface="맑은 고딕" panose="020B0503020000020004" pitchFamily="50" charset="-127"/>
              </a:rPr>
              <a:t>&lt; </a:t>
            </a:r>
            <a:r>
              <a:rPr lang="en-US" altLang="ko-KR" sz="800" dirty="0" err="1">
                <a:latin typeface="맑은 고딕" panose="020B0503020000020004" pitchFamily="50" charset="-127"/>
                <a:ea typeface="맑은 고딕" panose="020B0503020000020004" pitchFamily="50" charset="-127"/>
              </a:rPr>
              <a:t>Dongdaemun</a:t>
            </a:r>
            <a:r>
              <a:rPr lang="en-US" altLang="ko-KR" sz="800" dirty="0">
                <a:latin typeface="맑은 고딕" panose="020B0503020000020004" pitchFamily="50" charset="-127"/>
                <a:ea typeface="맑은 고딕" panose="020B0503020000020004" pitchFamily="50" charset="-127"/>
              </a:rPr>
              <a:t> Plaza Market &gt;</a:t>
            </a:r>
            <a:endParaRPr lang="en-US" sz="800" dirty="0">
              <a:latin typeface="맑은 고딕" panose="020B0503020000020004" pitchFamily="50" charset="-127"/>
              <a:ea typeface="맑은 고딕" panose="020B0503020000020004" pitchFamily="50" charset="-127"/>
            </a:endParaRPr>
          </a:p>
        </p:txBody>
      </p:sp>
      <p:sp>
        <p:nvSpPr>
          <p:cNvPr id="17" name="Rectangle 4"/>
          <p:cNvSpPr/>
          <p:nvPr/>
        </p:nvSpPr>
        <p:spPr>
          <a:xfrm>
            <a:off x="656856" y="3630045"/>
            <a:ext cx="2915012" cy="215444"/>
          </a:xfrm>
          <a:prstGeom prst="rect">
            <a:avLst/>
          </a:prstGeom>
        </p:spPr>
        <p:txBody>
          <a:bodyPr wrap="square">
            <a:spAutoFit/>
          </a:bodyPr>
          <a:lstStyle/>
          <a:p>
            <a:r>
              <a:rPr lang="en-US" altLang="ko-KR" sz="800" b="1" dirty="0">
                <a:latin typeface="맑은 고딕" pitchFamily="50" charset="-127"/>
                <a:ea typeface="맑은 고딕" pitchFamily="50" charset="-127"/>
              </a:rPr>
              <a:t>&lt;Ulsan</a:t>
            </a:r>
            <a:r>
              <a:rPr lang="ko-KR" altLang="en-US" sz="800" b="1" dirty="0">
                <a:latin typeface="맑은 고딕" pitchFamily="50" charset="-127"/>
                <a:ea typeface="맑은 고딕" pitchFamily="50" charset="-127"/>
              </a:rPr>
              <a:t> </a:t>
            </a:r>
            <a:r>
              <a:rPr lang="en-US" altLang="ko-KR" sz="800" dirty="0" err="1">
                <a:latin typeface="맑은 고딕" pitchFamily="50" charset="-127"/>
                <a:ea typeface="맑은 고딕" pitchFamily="50" charset="-127"/>
              </a:rPr>
              <a:t>Bangudae</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Petroglyph Project&gt;</a:t>
            </a:r>
            <a:endParaRPr lang="en-US" sz="8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355987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9" name="Text Box 12"/>
          <p:cNvSpPr txBox="1">
            <a:spLocks noChangeArrowheads="1"/>
          </p:cNvSpPr>
          <p:nvPr/>
        </p:nvSpPr>
        <p:spPr bwMode="auto">
          <a:xfrm>
            <a:off x="4890327" y="1270242"/>
            <a:ext cx="1908956" cy="307777"/>
          </a:xfrm>
          <a:prstGeom prst="rect">
            <a:avLst/>
          </a:prstGeom>
          <a:noFill/>
          <a:ln w="9525">
            <a:noFill/>
            <a:miter lim="800000"/>
            <a:headEnd/>
            <a:tailEnd/>
          </a:ln>
        </p:spPr>
        <p:txBody>
          <a:bodyPr wrap="square">
            <a:spAutoFit/>
          </a:bodyPr>
          <a:lstStyle/>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[2014</a:t>
            </a:r>
            <a:r>
              <a:rPr lang="ko-KR" altLang="en-US" sz="14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Catalogue]</a:t>
            </a:r>
          </a:p>
        </p:txBody>
      </p:sp>
      <p:sp>
        <p:nvSpPr>
          <p:cNvPr id="17" name="슬라이드 번호 개체 틀 16"/>
          <p:cNvSpPr>
            <a:spLocks noGrp="1"/>
          </p:cNvSpPr>
          <p:nvPr>
            <p:ph type="sldNum" sz="quarter" idx="12"/>
          </p:nvPr>
        </p:nvSpPr>
        <p:spPr>
          <a:xfrm>
            <a:off x="8160838" y="6245225"/>
            <a:ext cx="525961"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61</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KBF Prints</a:t>
            </a:r>
            <a:r>
              <a:rPr lang="ko-KR" altLang="en-US" sz="2200" b="1" dirty="0">
                <a:solidFill>
                  <a:schemeClr val="tx1">
                    <a:lumMod val="65000"/>
                    <a:lumOff val="35000"/>
                  </a:schemeClr>
                </a:solidFill>
                <a:latin typeface="맑은 고딕" pitchFamily="50" charset="-127"/>
                <a:ea typeface="맑은 고딕" pitchFamily="50" charset="-127"/>
              </a:rPr>
              <a:t> </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9" name="Text Box 12"/>
          <p:cNvSpPr txBox="1">
            <a:spLocks noChangeArrowheads="1"/>
          </p:cNvSpPr>
          <p:nvPr/>
        </p:nvSpPr>
        <p:spPr bwMode="auto">
          <a:xfrm>
            <a:off x="1258593" y="1270242"/>
            <a:ext cx="3276736" cy="307777"/>
          </a:xfrm>
          <a:prstGeom prst="rect">
            <a:avLst/>
          </a:prstGeom>
          <a:noFill/>
          <a:ln w="9525">
            <a:noFill/>
            <a:miter lim="800000"/>
            <a:headEnd/>
            <a:tailEnd/>
          </a:ln>
        </p:spPr>
        <p:txBody>
          <a:bodyPr wrap="square">
            <a:spAutoFit/>
          </a:bodyPr>
          <a:lstStyle/>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[2012 Catalogue]</a:t>
            </a:r>
          </a:p>
        </p:txBody>
      </p:sp>
      <p:grpSp>
        <p:nvGrpSpPr>
          <p:cNvPr id="21" name="그룹 20"/>
          <p:cNvGrpSpPr/>
          <p:nvPr/>
        </p:nvGrpSpPr>
        <p:grpSpPr>
          <a:xfrm>
            <a:off x="1258593" y="1731908"/>
            <a:ext cx="3119186" cy="4095452"/>
            <a:chOff x="4613646" y="1826957"/>
            <a:chExt cx="2741839" cy="3600000"/>
          </a:xfrm>
        </p:grpSpPr>
        <p:pic>
          <p:nvPicPr>
            <p:cNvPr id="8194" name="Picture 2" descr="C:\Users\user\Desktop\2012 kbf 책표지.jpg"/>
            <p:cNvPicPr>
              <a:picLocks noChangeAspect="1" noChangeArrowheads="1"/>
            </p:cNvPicPr>
            <p:nvPr/>
          </p:nvPicPr>
          <p:blipFill>
            <a:blip r:embed="rId3" cstate="print"/>
            <a:srcRect/>
            <a:stretch>
              <a:fillRect/>
            </a:stretch>
          </p:blipFill>
          <p:spPr bwMode="auto">
            <a:xfrm>
              <a:off x="4807735" y="1826957"/>
              <a:ext cx="2547750" cy="3600000"/>
            </a:xfrm>
            <a:prstGeom prst="rect">
              <a:avLst/>
            </a:prstGeom>
            <a:noFill/>
          </p:spPr>
        </p:pic>
        <p:pic>
          <p:nvPicPr>
            <p:cNvPr id="8195" name="Picture 3" descr="C:\Users\user\Desktop\2012 kbf 책옆면.jpg"/>
            <p:cNvPicPr>
              <a:picLocks noChangeAspect="1" noChangeArrowheads="1"/>
            </p:cNvPicPr>
            <p:nvPr/>
          </p:nvPicPr>
          <p:blipFill>
            <a:blip r:embed="rId4" cstate="print"/>
            <a:srcRect/>
            <a:stretch>
              <a:fillRect/>
            </a:stretch>
          </p:blipFill>
          <p:spPr bwMode="auto">
            <a:xfrm>
              <a:off x="4613646" y="1826957"/>
              <a:ext cx="194089" cy="3600000"/>
            </a:xfrm>
            <a:prstGeom prst="rect">
              <a:avLst/>
            </a:prstGeom>
            <a:noFill/>
          </p:spPr>
        </p:pic>
      </p:grpSp>
      <p:pic>
        <p:nvPicPr>
          <p:cNvPr id="7171" name="Picture 3" descr="C:\Users\user\Desktop\2014카탈로그.jpg"/>
          <p:cNvPicPr>
            <a:picLocks noChangeAspect="1" noChangeArrowheads="1"/>
          </p:cNvPicPr>
          <p:nvPr/>
        </p:nvPicPr>
        <p:blipFill>
          <a:blip r:embed="rId5" cstate="print"/>
          <a:srcRect/>
          <a:stretch>
            <a:fillRect/>
          </a:stretch>
        </p:blipFill>
        <p:spPr bwMode="auto">
          <a:xfrm>
            <a:off x="5252980" y="1729212"/>
            <a:ext cx="2907858" cy="4096800"/>
          </a:xfrm>
          <a:prstGeom prst="rect">
            <a:avLst/>
          </a:prstGeom>
          <a:noFill/>
        </p:spPr>
      </p:pic>
      <p:pic>
        <p:nvPicPr>
          <p:cNvPr id="7172" name="Picture 4" descr="C:\Users\user\Desktop\2014카탈로그 옆면.jpg"/>
          <p:cNvPicPr>
            <a:picLocks noChangeAspect="1" noChangeArrowheads="1"/>
          </p:cNvPicPr>
          <p:nvPr/>
        </p:nvPicPr>
        <p:blipFill>
          <a:blip r:embed="rId6" cstate="print"/>
          <a:srcRect/>
          <a:stretch>
            <a:fillRect/>
          </a:stretch>
        </p:blipFill>
        <p:spPr bwMode="auto">
          <a:xfrm>
            <a:off x="5032106" y="1730560"/>
            <a:ext cx="220873" cy="40968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14" name="Text Box 12"/>
          <p:cNvSpPr txBox="1">
            <a:spLocks noChangeArrowheads="1"/>
          </p:cNvSpPr>
          <p:nvPr/>
        </p:nvSpPr>
        <p:spPr bwMode="auto">
          <a:xfrm>
            <a:off x="1428728" y="1410821"/>
            <a:ext cx="3276736" cy="307777"/>
          </a:xfrm>
          <a:prstGeom prst="rect">
            <a:avLst/>
          </a:prstGeom>
          <a:noFill/>
          <a:ln w="9525">
            <a:noFill/>
            <a:miter lim="800000"/>
            <a:headEnd/>
            <a:tailEnd/>
          </a:ln>
        </p:spPr>
        <p:txBody>
          <a:bodyPr wrap="square">
            <a:spAutoFit/>
          </a:bodyPr>
          <a:lstStyle/>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[2016 Catalogue]</a:t>
            </a:r>
          </a:p>
        </p:txBody>
      </p:sp>
      <p:sp>
        <p:nvSpPr>
          <p:cNvPr id="17" name="슬라이드 번호 개체 틀 16"/>
          <p:cNvSpPr>
            <a:spLocks noGrp="1"/>
          </p:cNvSpPr>
          <p:nvPr>
            <p:ph type="sldNum" sz="quarter" idx="12"/>
          </p:nvPr>
        </p:nvSpPr>
        <p:spPr>
          <a:xfrm>
            <a:off x="8160838" y="6245225"/>
            <a:ext cx="525961"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62</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KBF Prints</a:t>
            </a:r>
            <a:r>
              <a:rPr lang="ko-KR" altLang="en-US" sz="2200" b="1" dirty="0">
                <a:solidFill>
                  <a:schemeClr val="tx1">
                    <a:lumMod val="65000"/>
                    <a:lumOff val="35000"/>
                  </a:schemeClr>
                </a:solidFill>
                <a:latin typeface="맑은 고딕" pitchFamily="50" charset="-127"/>
                <a:ea typeface="맑은 고딕" pitchFamily="50" charset="-127"/>
              </a:rPr>
              <a:t> </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9" name="Text Box 12"/>
          <p:cNvSpPr txBox="1">
            <a:spLocks noChangeArrowheads="1"/>
          </p:cNvSpPr>
          <p:nvPr/>
        </p:nvSpPr>
        <p:spPr bwMode="auto">
          <a:xfrm>
            <a:off x="5000628" y="1410821"/>
            <a:ext cx="3276736" cy="307777"/>
          </a:xfrm>
          <a:prstGeom prst="rect">
            <a:avLst/>
          </a:prstGeom>
          <a:noFill/>
          <a:ln w="9525">
            <a:noFill/>
            <a:miter lim="800000"/>
            <a:headEnd/>
            <a:tailEnd/>
          </a:ln>
        </p:spPr>
        <p:txBody>
          <a:bodyPr wrap="square">
            <a:spAutoFit/>
          </a:bodyPr>
          <a:lstStyle/>
          <a:p>
            <a:pPr>
              <a:spcBef>
                <a:spcPct val="50000"/>
              </a:spcBef>
            </a:pPr>
            <a:r>
              <a:rPr lang="en-US" altLang="ko-KR" sz="1400" b="1" dirty="0">
                <a:solidFill>
                  <a:schemeClr val="tx1">
                    <a:lumMod val="65000"/>
                    <a:lumOff val="35000"/>
                  </a:schemeClr>
                </a:solidFill>
                <a:latin typeface="맑은 고딕" pitchFamily="50" charset="-127"/>
                <a:ea typeface="맑은 고딕" pitchFamily="50" charset="-127"/>
              </a:rPr>
              <a:t>[2018 Catalogue]</a:t>
            </a:r>
          </a:p>
        </p:txBody>
      </p:sp>
      <p:pic>
        <p:nvPicPr>
          <p:cNvPr id="8194" name="Picture 2" descr="C:\Users\user\Desktop\2016카탈로그.jpg"/>
          <p:cNvPicPr>
            <a:picLocks noChangeAspect="1" noChangeArrowheads="1"/>
          </p:cNvPicPr>
          <p:nvPr/>
        </p:nvPicPr>
        <p:blipFill>
          <a:blip r:embed="rId3" cstate="print"/>
          <a:srcRect/>
          <a:stretch>
            <a:fillRect/>
          </a:stretch>
        </p:blipFill>
        <p:spPr bwMode="auto">
          <a:xfrm>
            <a:off x="1428728" y="1841898"/>
            <a:ext cx="2872567" cy="4096800"/>
          </a:xfrm>
          <a:prstGeom prst="rect">
            <a:avLst/>
          </a:prstGeom>
          <a:noFill/>
        </p:spPr>
      </p:pic>
      <p:pic>
        <p:nvPicPr>
          <p:cNvPr id="8195" name="Picture 3" descr="C:\Users\user\Desktop\2016카탈로그 옆면.jpg"/>
          <p:cNvPicPr>
            <a:picLocks noChangeAspect="1" noChangeArrowheads="1"/>
          </p:cNvPicPr>
          <p:nvPr/>
        </p:nvPicPr>
        <p:blipFill>
          <a:blip r:embed="rId4" cstate="print"/>
          <a:srcRect/>
          <a:stretch>
            <a:fillRect/>
          </a:stretch>
        </p:blipFill>
        <p:spPr bwMode="auto">
          <a:xfrm>
            <a:off x="1216373" y="1841898"/>
            <a:ext cx="212355" cy="4096800"/>
          </a:xfrm>
          <a:prstGeom prst="rect">
            <a:avLst/>
          </a:prstGeom>
          <a:noFill/>
        </p:spPr>
      </p:pic>
      <p:pic>
        <p:nvPicPr>
          <p:cNvPr id="8197" name="Picture 5" descr="C:\Users\user\Dropbox\스크린샷\스크린샷 2018-06-20 11.37.55.png"/>
          <p:cNvPicPr>
            <a:picLocks noChangeAspect="1" noChangeArrowheads="1"/>
          </p:cNvPicPr>
          <p:nvPr/>
        </p:nvPicPr>
        <p:blipFill>
          <a:blip r:embed="rId5"/>
          <a:srcRect r="4926"/>
          <a:stretch>
            <a:fillRect/>
          </a:stretch>
        </p:blipFill>
        <p:spPr bwMode="auto">
          <a:xfrm>
            <a:off x="5000628" y="1841898"/>
            <a:ext cx="3152684" cy="40968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921625"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POST 2018 KBF Linked Event</a:t>
            </a:r>
            <a:r>
              <a:rPr lang="ko-KR" altLang="en-US" sz="2200" b="1" dirty="0">
                <a:solidFill>
                  <a:schemeClr val="tx1">
                    <a:lumMod val="65000"/>
                    <a:lumOff val="35000"/>
                  </a:schemeClr>
                </a:solidFill>
                <a:latin typeface="맑은 고딕" pitchFamily="50" charset="-127"/>
                <a:ea typeface="맑은 고딕" pitchFamily="50" charset="-127"/>
              </a:rPr>
              <a:t> </a:t>
            </a:r>
            <a:r>
              <a:rPr lang="en-US" altLang="ko-KR" sz="22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Seoul Chojun Textile &amp; Quilt Art Museum</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Box 11"/>
          <p:cNvSpPr txBox="1"/>
          <p:nvPr/>
        </p:nvSpPr>
        <p:spPr>
          <a:xfrm>
            <a:off x="4433385" y="1232756"/>
            <a:ext cx="4171063" cy="4101123"/>
          </a:xfrm>
          <a:prstGeom prst="rect">
            <a:avLst/>
          </a:prstGeom>
          <a:noFill/>
        </p:spPr>
        <p:txBody>
          <a:bodyPr wrap="square" rtlCol="0">
            <a:spAutoFit/>
          </a:bodyPr>
          <a:lstStyle/>
          <a:p>
            <a:pPr>
              <a:lnSpc>
                <a:spcPct val="200000"/>
              </a:lnSpc>
            </a:pPr>
            <a:r>
              <a:rPr lang="en-US" altLang="ko-KR" sz="1100" b="1" dirty="0">
                <a:latin typeface="맑은 고딕" pitchFamily="50" charset="-127"/>
                <a:ea typeface="맑은 고딕" pitchFamily="50" charset="-127"/>
              </a:rPr>
              <a:t>Date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2018</a:t>
            </a:r>
            <a:r>
              <a:rPr lang="ko-KR" altLang="en-US" sz="1100"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06.05(Tue) – 07.31(Tue)</a:t>
            </a:r>
          </a:p>
          <a:p>
            <a:pPr>
              <a:lnSpc>
                <a:spcPct val="200000"/>
              </a:lnSpc>
            </a:pPr>
            <a:r>
              <a:rPr lang="en-US" altLang="ko-KR" sz="1100" b="1" dirty="0">
                <a:latin typeface="맑은 고딕" pitchFamily="50" charset="-127"/>
                <a:ea typeface="맑은 고딕" pitchFamily="50" charset="-127"/>
              </a:rPr>
              <a:t>Location</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a:t>
            </a:r>
            <a:r>
              <a:rPr lang="en-US" altLang="ko-KR" sz="1100" dirty="0">
                <a:latin typeface="맑은 고딕" pitchFamily="50" charset="-127"/>
                <a:ea typeface="맑은 고딕" pitchFamily="50" charset="-127"/>
              </a:rPr>
              <a:t> </a:t>
            </a:r>
            <a:r>
              <a:rPr lang="en-US" altLang="ko-KR" sz="1100" b="1" dirty="0">
                <a:solidFill>
                  <a:schemeClr val="tx1">
                    <a:lumMod val="65000"/>
                    <a:lumOff val="35000"/>
                  </a:schemeClr>
                </a:solidFill>
                <a:latin typeface="맑은 고딕" pitchFamily="50" charset="-127"/>
                <a:ea typeface="맑은 고딕" pitchFamily="50" charset="-127"/>
              </a:rPr>
              <a:t>Chojun Textile &amp; Quilt Art Museum</a:t>
            </a:r>
          </a:p>
          <a:p>
            <a:pPr>
              <a:lnSpc>
                <a:spcPct val="200000"/>
              </a:lnSpc>
            </a:pPr>
            <a:r>
              <a:rPr lang="en-US" altLang="ko-KR" sz="1100" dirty="0">
                <a:latin typeface="맑은 고딕" pitchFamily="50" charset="-127"/>
                <a:ea typeface="맑은 고딕" pitchFamily="50" charset="-127"/>
              </a:rPr>
              <a:t>              </a:t>
            </a:r>
            <a:r>
              <a:rPr lang="ko-KR" altLang="en-US" sz="1100" dirty="0">
                <a:latin typeface="맑은 고딕" pitchFamily="50" charset="-127"/>
                <a:ea typeface="맑은 고딕" pitchFamily="50" charset="-127"/>
              </a:rPr>
              <a:t>서울 중구 퇴계로 </a:t>
            </a:r>
            <a:r>
              <a:rPr lang="en-US" altLang="ko-KR" sz="1100" dirty="0">
                <a:latin typeface="맑은 고딕" pitchFamily="50" charset="-127"/>
                <a:ea typeface="맑은 고딕" pitchFamily="50" charset="-127"/>
              </a:rPr>
              <a:t>18</a:t>
            </a:r>
            <a:r>
              <a:rPr lang="ko-KR" altLang="en-US" sz="1100" dirty="0">
                <a:latin typeface="맑은 고딕" pitchFamily="50" charset="-127"/>
                <a:ea typeface="맑은 고딕" pitchFamily="50" charset="-127"/>
              </a:rPr>
              <a:t>길 </a:t>
            </a:r>
            <a:r>
              <a:rPr lang="en-US" altLang="ko-KR" sz="1100" dirty="0">
                <a:latin typeface="맑은 고딕" pitchFamily="50" charset="-127"/>
                <a:ea typeface="맑은 고딕" pitchFamily="50" charset="-127"/>
              </a:rPr>
              <a:t>66 </a:t>
            </a:r>
            <a:r>
              <a:rPr lang="ko-KR" altLang="en-US" sz="1100" dirty="0">
                <a:latin typeface="맑은 고딕" pitchFamily="50" charset="-127"/>
                <a:ea typeface="맑은 고딕" pitchFamily="50" charset="-127"/>
              </a:rPr>
              <a:t>제일빌딩 </a:t>
            </a:r>
            <a:r>
              <a:rPr lang="en-US" altLang="ko-KR" sz="1100" dirty="0">
                <a:latin typeface="맑은 고딕" pitchFamily="50" charset="-127"/>
                <a:ea typeface="맑은 고딕" pitchFamily="50" charset="-127"/>
              </a:rPr>
              <a:t>1F</a:t>
            </a:r>
          </a:p>
          <a:p>
            <a:pPr>
              <a:lnSpc>
                <a:spcPct val="200000"/>
              </a:lnSpc>
            </a:pPr>
            <a:r>
              <a:rPr lang="en-US" altLang="ko-KR" sz="1100" b="1" dirty="0">
                <a:latin typeface="맑은 고딕" pitchFamily="50" charset="-127"/>
                <a:ea typeface="맑은 고딕" pitchFamily="50" charset="-127"/>
              </a:rPr>
              <a:t>Website</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http://www.jculture.co.kr</a:t>
            </a:r>
          </a:p>
          <a:p>
            <a:pPr>
              <a:lnSpc>
                <a:spcPct val="200000"/>
              </a:lnSpc>
            </a:pPr>
            <a:r>
              <a:rPr lang="en-US" altLang="ko-KR" sz="1100" b="1" dirty="0">
                <a:latin typeface="맑은 고딕" pitchFamily="50" charset="-127"/>
                <a:ea typeface="맑은 고딕" pitchFamily="50" charset="-127"/>
              </a:rPr>
              <a:t>Contents</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With the theme of Korean traditional </a:t>
            </a:r>
            <a:r>
              <a:rPr lang="en-US" altLang="ko-KR" sz="1100" dirty="0" err="1">
                <a:latin typeface="맑은 고딕" pitchFamily="50" charset="-127"/>
                <a:ea typeface="맑은 고딕" pitchFamily="50" charset="-127"/>
              </a:rPr>
              <a:t>gyubang</a:t>
            </a:r>
            <a:r>
              <a:rPr lang="en-US" altLang="ko-KR" sz="1100" dirty="0">
                <a:latin typeface="맑은 고딕" pitchFamily="50" charset="-127"/>
                <a:ea typeface="맑은 고딕" pitchFamily="50" charset="-127"/>
              </a:rPr>
              <a:t> craft, it shows that the </a:t>
            </a:r>
            <a:r>
              <a:rPr lang="en-US" altLang="ko-KR" sz="1100" dirty="0" err="1">
                <a:latin typeface="맑은 고딕" pitchFamily="50" charset="-127"/>
                <a:ea typeface="맑은 고딕" pitchFamily="50" charset="-127"/>
              </a:rPr>
              <a:t>bojagi</a:t>
            </a:r>
            <a:r>
              <a:rPr lang="en-US" altLang="ko-KR" sz="1100" dirty="0">
                <a:latin typeface="맑은 고딕" pitchFamily="50" charset="-127"/>
                <a:ea typeface="맑은 고딕" pitchFamily="50" charset="-127"/>
              </a:rPr>
              <a:t> is now spreading and being used in the world, beyond the limited locality that is only thing in Korea. </a:t>
            </a:r>
          </a:p>
          <a:p>
            <a:pPr>
              <a:lnSpc>
                <a:spcPct val="200000"/>
              </a:lnSpc>
            </a:pPr>
            <a:r>
              <a:rPr lang="en-US" altLang="ko-KR" sz="1100" b="1" dirty="0">
                <a:latin typeface="맑은 고딕" pitchFamily="50" charset="-127"/>
                <a:ea typeface="맑은 고딕" pitchFamily="50" charset="-127"/>
              </a:rPr>
              <a:t>Host</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solidFill>
                  <a:schemeClr val="tx1">
                    <a:lumMod val="65000"/>
                    <a:lumOff val="35000"/>
                  </a:schemeClr>
                </a:solidFill>
                <a:latin typeface="맑은 고딕" pitchFamily="50" charset="-127"/>
                <a:ea typeface="맑은 고딕" pitchFamily="50" charset="-127"/>
              </a:rPr>
              <a:t>Chojun Textile &amp; Quilt Art Museum</a:t>
            </a:r>
            <a:endParaRPr lang="en-US" altLang="ko-KR" sz="1100" dirty="0">
              <a:latin typeface="맑은 고딕" pitchFamily="50" charset="-127"/>
              <a:ea typeface="맑은 고딕" pitchFamily="50" charset="-127"/>
            </a:endParaRPr>
          </a:p>
          <a:p>
            <a:pPr>
              <a:lnSpc>
                <a:spcPct val="200000"/>
              </a:lnSpc>
            </a:pPr>
            <a:r>
              <a:rPr lang="en-US" altLang="ko-KR" sz="1100" b="1" dirty="0">
                <a:latin typeface="맑은 고딕" pitchFamily="50" charset="-127"/>
                <a:ea typeface="맑은 고딕" pitchFamily="50" charset="-127"/>
              </a:rPr>
              <a:t>Sponsorship</a:t>
            </a:r>
            <a:r>
              <a:rPr lang="ko-KR" altLang="en-US" sz="1100" b="1" dirty="0">
                <a:latin typeface="맑은 고딕" pitchFamily="50" charset="-127"/>
                <a:ea typeface="맑은 고딕" pitchFamily="50" charset="-127"/>
              </a:rPr>
              <a:t> </a:t>
            </a:r>
            <a:r>
              <a:rPr lang="en-US" altLang="ko-KR" sz="1100" b="1" dirty="0">
                <a:latin typeface="맑은 고딕" pitchFamily="50" charset="-127"/>
                <a:ea typeface="맑은 고딕" pitchFamily="50" charset="-127"/>
              </a:rPr>
              <a:t>: </a:t>
            </a:r>
            <a:r>
              <a:rPr lang="en-US" altLang="ko-KR" sz="1100" dirty="0">
                <a:latin typeface="맑은 고딕" pitchFamily="50" charset="-127"/>
                <a:ea typeface="맑은 고딕" pitchFamily="50" charset="-127"/>
              </a:rPr>
              <a:t>Seoul city subsidy support project </a:t>
            </a:r>
          </a:p>
          <a:p>
            <a:pPr>
              <a:lnSpc>
                <a:spcPct val="200000"/>
              </a:lnSpc>
            </a:pPr>
            <a:r>
              <a:rPr lang="en-US" altLang="ko-KR" sz="1100" dirty="0">
                <a:latin typeface="맑은 고딕" pitchFamily="50" charset="-127"/>
                <a:ea typeface="맑은 고딕" pitchFamily="50" charset="-127"/>
              </a:rPr>
              <a:t>Seoul Metropolitan Government, The Korea Museum Association, Korea Bojagi Forum</a:t>
            </a:r>
            <a:endParaRPr lang="ko-KR" altLang="en-US" sz="1100" dirty="0">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63</a:t>
            </a:fld>
            <a:endParaRPr lang="en-US" altLang="ko-KR" sz="900" dirty="0"/>
          </a:p>
        </p:txBody>
      </p:sp>
      <p:sp>
        <p:nvSpPr>
          <p:cNvPr id="9" name="Text Box 12"/>
          <p:cNvSpPr txBox="1">
            <a:spLocks noChangeArrowheads="1"/>
          </p:cNvSpPr>
          <p:nvPr/>
        </p:nvSpPr>
        <p:spPr bwMode="auto">
          <a:xfrm>
            <a:off x="755204" y="86342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Overview</a:t>
            </a:r>
          </a:p>
        </p:txBody>
      </p:sp>
      <p:sp>
        <p:nvSpPr>
          <p:cNvPr id="10" name="TextBox 9"/>
          <p:cNvSpPr txBox="1"/>
          <p:nvPr/>
        </p:nvSpPr>
        <p:spPr>
          <a:xfrm>
            <a:off x="4391980" y="6309320"/>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 project is supported by Seoul city.</a:t>
            </a:r>
            <a:endParaRPr lang="ko-KR" altLang="en-US" sz="800" dirty="0">
              <a:latin typeface="맑은 고딕" pitchFamily="50" charset="-127"/>
              <a:ea typeface="맑은 고딕" pitchFamily="50" charset="-127"/>
            </a:endParaRPr>
          </a:p>
        </p:txBody>
      </p:sp>
      <p:pic>
        <p:nvPicPr>
          <p:cNvPr id="9218" name="Picture 2" descr="C:\Users\user\Desktop\chojun.jpg"/>
          <p:cNvPicPr>
            <a:picLocks noChangeAspect="1" noChangeArrowheads="1"/>
          </p:cNvPicPr>
          <p:nvPr/>
        </p:nvPicPr>
        <p:blipFill>
          <a:blip r:embed="rId3" cstate="print"/>
          <a:srcRect/>
          <a:stretch>
            <a:fillRect/>
          </a:stretch>
        </p:blipFill>
        <p:spPr bwMode="auto">
          <a:xfrm>
            <a:off x="755204" y="1296851"/>
            <a:ext cx="3514609" cy="5012469"/>
          </a:xfrm>
          <a:prstGeom prst="rect">
            <a:avLst/>
          </a:prstGeom>
          <a:noFill/>
        </p:spPr>
      </p:pic>
      <p:pic>
        <p:nvPicPr>
          <p:cNvPr id="14338" name="Picture 2" descr="C:\Users\user\Desktop\수지\2018 KBF\2018_초전박물관\logo\서울시 CI.jpg"/>
          <p:cNvPicPr>
            <a:picLocks noChangeAspect="1" noChangeArrowheads="1"/>
          </p:cNvPicPr>
          <p:nvPr/>
        </p:nvPicPr>
        <p:blipFill>
          <a:blip r:embed="rId4" cstate="print"/>
          <a:srcRect/>
          <a:stretch>
            <a:fillRect/>
          </a:stretch>
        </p:blipFill>
        <p:spPr bwMode="auto">
          <a:xfrm>
            <a:off x="7486708" y="6245225"/>
            <a:ext cx="885756" cy="242999"/>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997825"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POST 2018 KBF Linked Event</a:t>
            </a:r>
            <a:r>
              <a:rPr lang="ko-KR" altLang="en-US" sz="22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Seoul Chojun Textile &amp; Quilt Art Museum</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64</a:t>
            </a:fld>
            <a:endParaRPr lang="en-US" altLang="ko-KR" sz="900" dirty="0"/>
          </a:p>
        </p:txBody>
      </p:sp>
      <p:sp>
        <p:nvSpPr>
          <p:cNvPr id="10" name="TextBox 9"/>
          <p:cNvSpPr txBox="1"/>
          <p:nvPr/>
        </p:nvSpPr>
        <p:spPr>
          <a:xfrm>
            <a:off x="4391980" y="6309320"/>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 project is supported by Seoul city.</a:t>
            </a:r>
            <a:endParaRPr lang="ko-KR" altLang="en-US" sz="800" dirty="0">
              <a:latin typeface="맑은 고딕" pitchFamily="50" charset="-127"/>
              <a:ea typeface="맑은 고딕" pitchFamily="50" charset="-127"/>
            </a:endParaRPr>
          </a:p>
        </p:txBody>
      </p:sp>
      <p:sp>
        <p:nvSpPr>
          <p:cNvPr id="11" name="Text Box 12"/>
          <p:cNvSpPr txBox="1">
            <a:spLocks noChangeArrowheads="1"/>
          </p:cNvSpPr>
          <p:nvPr/>
        </p:nvSpPr>
        <p:spPr bwMode="auto">
          <a:xfrm>
            <a:off x="755204" y="872716"/>
            <a:ext cx="79315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_ Scene Photos </a:t>
            </a:r>
          </a:p>
        </p:txBody>
      </p:sp>
      <p:pic>
        <p:nvPicPr>
          <p:cNvPr id="10242" name="Picture 2" descr="C:\Users\user\Desktop\수지\2018 KBF\KBF record\초전\34470528_10215645444469811_4707864724325269504_o.jpg"/>
          <p:cNvPicPr>
            <a:picLocks noChangeAspect="1" noChangeArrowheads="1"/>
          </p:cNvPicPr>
          <p:nvPr/>
        </p:nvPicPr>
        <p:blipFill>
          <a:blip r:embed="rId3"/>
          <a:srcRect/>
          <a:stretch>
            <a:fillRect/>
          </a:stretch>
        </p:blipFill>
        <p:spPr bwMode="auto">
          <a:xfrm>
            <a:off x="330199" y="1714488"/>
            <a:ext cx="8356601" cy="4064000"/>
          </a:xfrm>
          <a:prstGeom prst="rect">
            <a:avLst/>
          </a:prstGeom>
          <a:noFill/>
        </p:spPr>
      </p:pic>
      <p:pic>
        <p:nvPicPr>
          <p:cNvPr id="8" name="Picture 2" descr="C:\Users\user\Desktop\수지\2018 KBF\2018_초전박물관\logo\서울시 CI.jpg"/>
          <p:cNvPicPr>
            <a:picLocks noChangeAspect="1" noChangeArrowheads="1"/>
          </p:cNvPicPr>
          <p:nvPr/>
        </p:nvPicPr>
        <p:blipFill>
          <a:blip r:embed="rId4" cstate="print"/>
          <a:srcRect/>
          <a:stretch>
            <a:fillRect/>
          </a:stretch>
        </p:blipFill>
        <p:spPr bwMode="auto">
          <a:xfrm>
            <a:off x="7486708" y="6245225"/>
            <a:ext cx="885756" cy="24299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997826"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POST 2018 KBF Linked</a:t>
            </a:r>
            <a:r>
              <a:rPr lang="ko-KR" altLang="en-US" sz="2200" b="1" dirty="0">
                <a:solidFill>
                  <a:schemeClr val="tx1">
                    <a:lumMod val="65000"/>
                    <a:lumOff val="35000"/>
                  </a:schemeClr>
                </a:solidFill>
                <a:latin typeface="맑은 고딕" pitchFamily="50" charset="-127"/>
                <a:ea typeface="맑은 고딕" pitchFamily="50" charset="-127"/>
              </a:rPr>
              <a:t> </a:t>
            </a:r>
            <a:r>
              <a:rPr lang="en-US" altLang="ko-KR" sz="2200" b="1" dirty="0">
                <a:solidFill>
                  <a:schemeClr val="tx1">
                    <a:lumMod val="65000"/>
                    <a:lumOff val="35000"/>
                  </a:schemeClr>
                </a:solidFill>
                <a:latin typeface="맑은 고딕" pitchFamily="50" charset="-127"/>
                <a:ea typeface="맑은 고딕" pitchFamily="50" charset="-127"/>
              </a:rPr>
              <a:t>Event</a:t>
            </a:r>
            <a:r>
              <a:rPr lang="ko-KR" altLang="en-US" sz="2200" b="1" dirty="0">
                <a:solidFill>
                  <a:schemeClr val="tx1">
                    <a:lumMod val="65000"/>
                    <a:lumOff val="35000"/>
                  </a:schemeClr>
                </a:solidFill>
                <a:latin typeface="맑은 고딕" pitchFamily="50" charset="-127"/>
                <a:ea typeface="맑은 고딕" pitchFamily="50" charset="-127"/>
              </a:rPr>
              <a:t> </a:t>
            </a:r>
            <a:r>
              <a:rPr lang="en-US" altLang="ko-KR" sz="1400" b="1" dirty="0">
                <a:solidFill>
                  <a:schemeClr val="tx1">
                    <a:lumMod val="65000"/>
                    <a:lumOff val="35000"/>
                  </a:schemeClr>
                </a:solidFill>
                <a:latin typeface="맑은 고딕" pitchFamily="50" charset="-127"/>
                <a:ea typeface="맑은 고딕" pitchFamily="50" charset="-127"/>
              </a:rPr>
              <a:t>– </a:t>
            </a:r>
            <a:r>
              <a:rPr lang="en-US" altLang="ko-KR" b="1" dirty="0">
                <a:solidFill>
                  <a:schemeClr val="tx1">
                    <a:lumMod val="65000"/>
                    <a:lumOff val="35000"/>
                  </a:schemeClr>
                </a:solidFill>
                <a:latin typeface="맑은 고딕" pitchFamily="50" charset="-127"/>
                <a:ea typeface="맑은 고딕" pitchFamily="50" charset="-127"/>
              </a:rPr>
              <a:t>Seoul Chojun Textile &amp; Quilt Art Museum</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5" name="슬라이드 번호 개체 틀 14"/>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pPr>
                <a:defRPr/>
              </a:pPr>
              <a:t>65</a:t>
            </a:fld>
            <a:endParaRPr lang="en-US" altLang="ko-KR" sz="900" dirty="0"/>
          </a:p>
        </p:txBody>
      </p:sp>
      <p:sp>
        <p:nvSpPr>
          <p:cNvPr id="10" name="TextBox 9"/>
          <p:cNvSpPr txBox="1"/>
          <p:nvPr/>
        </p:nvSpPr>
        <p:spPr>
          <a:xfrm>
            <a:off x="4391980" y="6422053"/>
            <a:ext cx="3132348" cy="215444"/>
          </a:xfrm>
          <a:prstGeom prst="rect">
            <a:avLst/>
          </a:prstGeom>
          <a:noFill/>
        </p:spPr>
        <p:txBody>
          <a:bodyPr wrap="square" rtlCol="0">
            <a:spAutoFit/>
          </a:bodyPr>
          <a:lstStyle/>
          <a:p>
            <a:pPr algn="r"/>
            <a:r>
              <a:rPr lang="en-US" altLang="ko-KR" sz="800" dirty="0">
                <a:solidFill>
                  <a:srgbClr val="FF0000"/>
                </a:solidFill>
                <a:latin typeface="맑은 고딕" pitchFamily="50" charset="-127"/>
                <a:ea typeface="맑은 고딕" pitchFamily="50" charset="-127"/>
              </a:rPr>
              <a:t>※</a:t>
            </a:r>
            <a:r>
              <a:rPr lang="en-US" altLang="ko-KR" sz="800" dirty="0">
                <a:latin typeface="맑은 고딕" pitchFamily="50" charset="-127"/>
                <a:ea typeface="맑은 고딕" pitchFamily="50" charset="-127"/>
              </a:rPr>
              <a:t> This project is supported by Seoul city.</a:t>
            </a:r>
            <a:endParaRPr lang="ko-KR" altLang="en-US" sz="800" dirty="0">
              <a:latin typeface="맑은 고딕" pitchFamily="50" charset="-127"/>
              <a:ea typeface="맑은 고딕" pitchFamily="50" charset="-127"/>
            </a:endParaRPr>
          </a:p>
        </p:txBody>
      </p:sp>
      <p:sp>
        <p:nvSpPr>
          <p:cNvPr id="11" name="Text Box 12"/>
          <p:cNvSpPr txBox="1">
            <a:spLocks noChangeArrowheads="1"/>
          </p:cNvSpPr>
          <p:nvPr/>
        </p:nvSpPr>
        <p:spPr bwMode="auto">
          <a:xfrm>
            <a:off x="755204" y="872716"/>
            <a:ext cx="793159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Exhibition _ Scene Photos </a:t>
            </a:r>
          </a:p>
        </p:txBody>
      </p:sp>
      <p:pic>
        <p:nvPicPr>
          <p:cNvPr id="11274" name="Picture 10" descr="C:\Users\user\Desktop\수지\2018 KBF\KBF record\2018kbbf photo by 장혜홍\20180605_153225.jpg"/>
          <p:cNvPicPr>
            <a:picLocks noChangeAspect="1" noChangeArrowheads="1"/>
          </p:cNvPicPr>
          <p:nvPr/>
        </p:nvPicPr>
        <p:blipFill>
          <a:blip r:embed="rId3" cstate="print">
            <a:lum bright="10000"/>
          </a:blip>
          <a:srcRect/>
          <a:stretch>
            <a:fillRect/>
          </a:stretch>
        </p:blipFill>
        <p:spPr bwMode="auto">
          <a:xfrm rot="10800000">
            <a:off x="755201" y="3875351"/>
            <a:ext cx="3245292" cy="2433969"/>
          </a:xfrm>
          <a:prstGeom prst="rect">
            <a:avLst/>
          </a:prstGeom>
          <a:noFill/>
        </p:spPr>
      </p:pic>
      <p:pic>
        <p:nvPicPr>
          <p:cNvPr id="11275" name="Picture 11" descr="C:\Users\user\Desktop\수지\2018 KBF\KBF record\2018kbbf photo by 장혜홍\20180605_153539.jpg"/>
          <p:cNvPicPr>
            <a:picLocks noChangeAspect="1" noChangeArrowheads="1"/>
          </p:cNvPicPr>
          <p:nvPr/>
        </p:nvPicPr>
        <p:blipFill>
          <a:blip r:embed="rId4" cstate="print">
            <a:lum bright="20000"/>
          </a:blip>
          <a:srcRect/>
          <a:stretch>
            <a:fillRect/>
          </a:stretch>
        </p:blipFill>
        <p:spPr bwMode="auto">
          <a:xfrm rot="10800000">
            <a:off x="755203" y="1364490"/>
            <a:ext cx="3245293" cy="2433969"/>
          </a:xfrm>
          <a:prstGeom prst="rect">
            <a:avLst/>
          </a:prstGeom>
          <a:noFill/>
        </p:spPr>
      </p:pic>
      <p:pic>
        <p:nvPicPr>
          <p:cNvPr id="12" name="Picture 2" descr="C:\Users\user\Desktop\수지\2018 KBF\2018_초전박물관\logo\서울시 CI.jpg"/>
          <p:cNvPicPr>
            <a:picLocks noChangeAspect="1" noChangeArrowheads="1"/>
          </p:cNvPicPr>
          <p:nvPr/>
        </p:nvPicPr>
        <p:blipFill>
          <a:blip r:embed="rId5" cstate="print"/>
          <a:srcRect/>
          <a:stretch>
            <a:fillRect/>
          </a:stretch>
        </p:blipFill>
        <p:spPr bwMode="auto">
          <a:xfrm>
            <a:off x="7486708" y="6357958"/>
            <a:ext cx="885756" cy="242999"/>
          </a:xfrm>
          <a:prstGeom prst="rect">
            <a:avLst/>
          </a:prstGeom>
          <a:noFill/>
        </p:spPr>
      </p:pic>
      <p:pic>
        <p:nvPicPr>
          <p:cNvPr id="6146" name="Picture 2" descr="C:\Users\user\Desktop\수지\2018 KBF\KBF record\2018kbbf photo by 장혜홍\20180605_152945.jpg"/>
          <p:cNvPicPr>
            <a:picLocks noChangeAspect="1" noChangeArrowheads="1"/>
          </p:cNvPicPr>
          <p:nvPr/>
        </p:nvPicPr>
        <p:blipFill>
          <a:blip r:embed="rId6" cstate="print"/>
          <a:srcRect/>
          <a:stretch>
            <a:fillRect/>
          </a:stretch>
        </p:blipFill>
        <p:spPr bwMode="auto">
          <a:xfrm rot="10800000">
            <a:off x="4061170" y="1364489"/>
            <a:ext cx="3245291" cy="2433970"/>
          </a:xfrm>
          <a:prstGeom prst="rect">
            <a:avLst/>
          </a:prstGeom>
          <a:noFill/>
        </p:spPr>
      </p:pic>
      <p:pic>
        <p:nvPicPr>
          <p:cNvPr id="6147" name="Picture 3" descr="C:\Users\user\Desktop\수지\2018 KBF\2018 KBF_SETEC\1.Invited solo works\-Leonie Castelino-USA\그외\unnamed.jpg"/>
          <p:cNvPicPr>
            <a:picLocks noChangeAspect="1" noChangeArrowheads="1"/>
          </p:cNvPicPr>
          <p:nvPr/>
        </p:nvPicPr>
        <p:blipFill>
          <a:blip r:embed="rId7" cstate="print"/>
          <a:srcRect/>
          <a:stretch>
            <a:fillRect/>
          </a:stretch>
        </p:blipFill>
        <p:spPr bwMode="auto">
          <a:xfrm>
            <a:off x="4061170" y="3875351"/>
            <a:ext cx="3245291" cy="2421799"/>
          </a:xfrm>
          <a:prstGeom prst="rect">
            <a:avLst/>
          </a:prstGeom>
          <a:noFill/>
        </p:spPr>
      </p:pic>
      <p:sp>
        <p:nvSpPr>
          <p:cNvPr id="16" name="직사각형 5"/>
          <p:cNvSpPr>
            <a:spLocks noChangeArrowheads="1"/>
          </p:cNvSpPr>
          <p:nvPr/>
        </p:nvSpPr>
        <p:spPr bwMode="auto">
          <a:xfrm>
            <a:off x="7343754" y="3360583"/>
            <a:ext cx="1657292" cy="437877"/>
          </a:xfrm>
          <a:prstGeom prst="rect">
            <a:avLst/>
          </a:prstGeom>
          <a:noFill/>
          <a:ln w="9525">
            <a:noFill/>
            <a:miter lim="800000"/>
            <a:headEnd/>
            <a:tailEnd/>
          </a:ln>
        </p:spPr>
        <p:txBody>
          <a:bodyPr wrap="square">
            <a:spAutoFit/>
          </a:bodyPr>
          <a:lstStyle/>
          <a:p>
            <a:pPr>
              <a:lnSpc>
                <a:spcPct val="150000"/>
              </a:lnSpc>
            </a:pP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Netherlands Artist</a:t>
            </a:r>
          </a:p>
          <a:p>
            <a:pPr>
              <a:lnSpc>
                <a:spcPct val="150000"/>
              </a:lnSpc>
            </a:pPr>
            <a:r>
              <a:rPr lang="en-US" altLang="ko-KR" sz="800" dirty="0">
                <a:latin typeface="맑은 고딕" pitchFamily="50" charset="-127"/>
                <a:ea typeface="맑은 고딕" pitchFamily="50" charset="-127"/>
              </a:rPr>
              <a:t>Marielle Huijmans Solo </a:t>
            </a:r>
          </a:p>
        </p:txBody>
      </p:sp>
      <p:sp>
        <p:nvSpPr>
          <p:cNvPr id="17" name="직사각형 5"/>
          <p:cNvSpPr>
            <a:spLocks noChangeArrowheads="1"/>
          </p:cNvSpPr>
          <p:nvPr/>
        </p:nvSpPr>
        <p:spPr bwMode="auto">
          <a:xfrm>
            <a:off x="7343754" y="3875351"/>
            <a:ext cx="1657292" cy="437877"/>
          </a:xfrm>
          <a:prstGeom prst="rect">
            <a:avLst/>
          </a:prstGeom>
          <a:noFill/>
          <a:ln w="9525">
            <a:noFill/>
            <a:miter lim="800000"/>
            <a:headEnd/>
            <a:tailEnd/>
          </a:ln>
        </p:spPr>
        <p:txBody>
          <a:bodyPr wrap="square">
            <a:spAutoFit/>
          </a:bodyPr>
          <a:lstStyle/>
          <a:p>
            <a:pPr>
              <a:lnSpc>
                <a:spcPct val="150000"/>
              </a:lnSpc>
            </a:pP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US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Artist</a:t>
            </a:r>
          </a:p>
          <a:p>
            <a:pPr>
              <a:lnSpc>
                <a:spcPct val="150000"/>
              </a:lnSpc>
            </a:pPr>
            <a:r>
              <a:rPr lang="en-US" altLang="ko-KR" sz="800" dirty="0">
                <a:latin typeface="맑은 고딕" pitchFamily="50" charset="-127"/>
                <a:ea typeface="맑은 고딕" pitchFamily="50" charset="-127"/>
              </a:rPr>
              <a:t>Leonie </a:t>
            </a:r>
            <a:r>
              <a:rPr lang="en-US" altLang="ko-KR" sz="800" dirty="0" err="1">
                <a:latin typeface="맑은 고딕" pitchFamily="50" charset="-127"/>
                <a:ea typeface="맑은 고딕" pitchFamily="50" charset="-127"/>
              </a:rPr>
              <a:t>Castelino</a:t>
            </a:r>
            <a:r>
              <a:rPr lang="en-US" altLang="ko-KR" sz="800" dirty="0">
                <a:latin typeface="맑은 고딕" pitchFamily="50" charset="-127"/>
                <a:ea typeface="맑은 고딕" pitchFamily="50" charset="-127"/>
              </a:rPr>
              <a:t> Solo</a:t>
            </a:r>
          </a:p>
        </p:txBody>
      </p:sp>
      <p:sp>
        <p:nvSpPr>
          <p:cNvPr id="18" name="직사각형 5"/>
          <p:cNvSpPr>
            <a:spLocks noChangeArrowheads="1"/>
          </p:cNvSpPr>
          <p:nvPr/>
        </p:nvSpPr>
        <p:spPr bwMode="auto">
          <a:xfrm>
            <a:off x="755200" y="6396335"/>
            <a:ext cx="3102420" cy="253211"/>
          </a:xfrm>
          <a:prstGeom prst="rect">
            <a:avLst/>
          </a:prstGeom>
          <a:noFill/>
          <a:ln w="9525">
            <a:noFill/>
            <a:miter lim="800000"/>
            <a:headEnd/>
            <a:tailEnd/>
          </a:ln>
        </p:spPr>
        <p:txBody>
          <a:bodyPr wrap="square">
            <a:spAutoFit/>
          </a:bodyPr>
          <a:lstStyle/>
          <a:p>
            <a:pPr>
              <a:lnSpc>
                <a:spcPct val="150000"/>
              </a:lnSpc>
            </a:pP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US</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Textile Study Group New York</a:t>
            </a:r>
            <a:r>
              <a:rPr lang="ko-KR" altLang="en-US" sz="800" dirty="0">
                <a:latin typeface="맑은 고딕" pitchFamily="50" charset="-127"/>
                <a:ea typeface="맑은 고딕" pitchFamily="50" charset="-127"/>
              </a:rPr>
              <a:t> </a:t>
            </a:r>
            <a:r>
              <a:rPr lang="en-US" altLang="ko-KR" sz="800" dirty="0">
                <a:latin typeface="맑은 고딕" pitchFamily="50" charset="-127"/>
                <a:ea typeface="맑은 고딕" pitchFamily="50" charset="-127"/>
              </a:rPr>
              <a:t>TSGNY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7" name="Rectangle 1"/>
          <p:cNvSpPr/>
          <p:nvPr/>
        </p:nvSpPr>
        <p:spPr>
          <a:xfrm>
            <a:off x="4263265" y="1482513"/>
            <a:ext cx="4248472" cy="5371727"/>
          </a:xfrm>
          <a:prstGeom prst="rect">
            <a:avLst/>
          </a:prstGeom>
        </p:spPr>
        <p:txBody>
          <a:bodyPr wrap="square">
            <a:spAutoFit/>
          </a:bodyPr>
          <a:lstStyle/>
          <a:p>
            <a:pPr>
              <a:lnSpc>
                <a:spcPct val="150000"/>
              </a:lnSpc>
            </a:pPr>
            <a:r>
              <a:rPr lang="en-US" altLang="ko-KR" sz="1000" dirty="0"/>
              <a:t>•</a:t>
            </a:r>
            <a:r>
              <a:rPr lang="en-US" sz="1000" dirty="0"/>
              <a:t> </a:t>
            </a:r>
            <a:r>
              <a:rPr lang="en-US" altLang="ko-KR" sz="1000" dirty="0">
                <a:latin typeface="맑은 고딕" panose="020B0503020000020004" pitchFamily="50" charset="-127"/>
                <a:ea typeface="맑은 고딕" panose="020B0503020000020004" pitchFamily="50" charset="-127"/>
              </a:rPr>
              <a:t>Globalization of </a:t>
            </a:r>
            <a:r>
              <a:rPr lang="en-US" altLang="ko-KR" sz="1000" dirty="0" err="1">
                <a:latin typeface="맑은 고딕" panose="020B0503020000020004" pitchFamily="50" charset="-127"/>
                <a:ea typeface="맑은 고딕" panose="020B0503020000020004" pitchFamily="50" charset="-127"/>
              </a:rPr>
              <a:t>bojagi</a:t>
            </a:r>
            <a:r>
              <a:rPr lang="en-US" altLang="ko-KR" sz="1000" dirty="0">
                <a:latin typeface="맑은 고딕" panose="020B0503020000020004" pitchFamily="50" charset="-127"/>
                <a:ea typeface="맑은 고딕" panose="020B0503020000020004" pitchFamily="50" charset="-127"/>
              </a:rPr>
              <a:t> culture</a:t>
            </a:r>
            <a:r>
              <a:rPr lang="en-US" sz="1000" dirty="0">
                <a:latin typeface="맑은 고딕" panose="020B0503020000020004" pitchFamily="50" charset="-127"/>
                <a:ea typeface="맑은 고딕" panose="020B0503020000020004" pitchFamily="50" charset="-127"/>
              </a:rPr>
              <a:t>/promote the status of Korean textile art and Korean culture through direct visit to Korea by foreign artists.</a:t>
            </a:r>
          </a:p>
          <a:p>
            <a:pPr>
              <a:lnSpc>
                <a:spcPct val="150000"/>
              </a:lnSpc>
            </a:pPr>
            <a:endParaRPr lang="en-US" sz="1000" dirty="0">
              <a:latin typeface="맑은 고딕" panose="020B0503020000020004" pitchFamily="50" charset="-127"/>
              <a:ea typeface="맑은 고딕" panose="020B0503020000020004" pitchFamily="50" charset="-127"/>
            </a:endParaRPr>
          </a:p>
          <a:p>
            <a:pPr>
              <a:lnSpc>
                <a:spcPct val="150000"/>
              </a:lnSpc>
              <a:buFont typeface="Arial" pitchFamily="34" charset="0"/>
              <a:buChar char="•"/>
            </a:pP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Internationally initiated cultural awareness about the Ulsan peninsula petroglyph in the buried crisis (Established the USA/Sweden/Finland/Korea artist group to continue the </a:t>
            </a:r>
            <a:r>
              <a:rPr lang="en-US" altLang="ko-KR" sz="1000" dirty="0" err="1">
                <a:latin typeface="맑은 고딕" pitchFamily="50" charset="-127"/>
                <a:ea typeface="맑은 고딕" pitchFamily="50" charset="-127"/>
              </a:rPr>
              <a:t>Bangudae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Petroglyph Project)</a:t>
            </a:r>
          </a:p>
          <a:p>
            <a:pPr>
              <a:lnSpc>
                <a:spcPct val="150000"/>
              </a:lnSpc>
            </a:pPr>
            <a:endParaRPr lang="en-US" altLang="ko-KR" sz="1000" dirty="0">
              <a:latin typeface="맑은 고딕" pitchFamily="50" charset="-127"/>
              <a:ea typeface="맑은 고딕" pitchFamily="50" charset="-127"/>
            </a:endParaRPr>
          </a:p>
          <a:p>
            <a:pPr>
              <a:lnSpc>
                <a:spcPct val="150000"/>
              </a:lnSpc>
              <a:buFont typeface="Arial" pitchFamily="34" charset="0"/>
              <a:buChar char="•"/>
            </a:pP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Promoting the excellence of Korean culture through international exchange projects</a:t>
            </a:r>
          </a:p>
          <a:p>
            <a:pPr>
              <a:lnSpc>
                <a:spcPct val="150000"/>
              </a:lnSpc>
            </a:pPr>
            <a:r>
              <a:rPr lang="en-US" altLang="ko-KR" sz="1000" dirty="0">
                <a:latin typeface="맑은 고딕" panose="020B0503020000020004" pitchFamily="50" charset="-127"/>
                <a:ea typeface="맑은 고딕" panose="020B0503020000020004" pitchFamily="50" charset="-127"/>
              </a:rPr>
              <a:t> _ Exhibition Convention</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Sweden Artist Hannah Sandstrom </a:t>
            </a:r>
            <a:r>
              <a:rPr lang="en-US" altLang="ko-KR" sz="1000" dirty="0" err="1">
                <a:latin typeface="맑은 고딕" panose="020B0503020000020004" pitchFamily="50" charset="-127"/>
                <a:ea typeface="맑은 고딕" panose="020B0503020000020004" pitchFamily="50" charset="-127"/>
              </a:rPr>
              <a:t>Brunskog</a:t>
            </a:r>
            <a:endParaRPr lang="en-US" altLang="ko-KR" sz="1000" dirty="0">
              <a:latin typeface="맑은 고딕" panose="020B0503020000020004" pitchFamily="50" charset="-127"/>
              <a:ea typeface="맑은 고딕" panose="020B0503020000020004" pitchFamily="50" charset="-127"/>
            </a:endParaRPr>
          </a:p>
          <a:p>
            <a:pPr>
              <a:lnSpc>
                <a:spcPct val="150000"/>
              </a:lnSpc>
            </a:pPr>
            <a:r>
              <a:rPr lang="en-US" altLang="ko-KR" sz="1000" dirty="0">
                <a:latin typeface="맑은 고딕" panose="020B0503020000020004" pitchFamily="50" charset="-127"/>
                <a:ea typeface="맑은 고딕" panose="020B0503020000020004" pitchFamily="50" charset="-127"/>
              </a:rPr>
              <a:t>   (snotrasynar@gmail.com) at</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Suwon</a:t>
            </a:r>
            <a:r>
              <a:rPr lang="ko-KR" altLang="en-US" sz="1000" dirty="0">
                <a:latin typeface="맑은 고딕" panose="020B0503020000020004" pitchFamily="50" charset="-127"/>
                <a:ea typeface="맑은 고딕" panose="020B0503020000020004" pitchFamily="50" charset="-127"/>
              </a:rPr>
              <a:t> </a:t>
            </a:r>
            <a:r>
              <a:rPr lang="en-US" altLang="ko-KR" sz="1000" dirty="0" err="1">
                <a:latin typeface="맑은 고딕" panose="020B0503020000020004" pitchFamily="50" charset="-127"/>
                <a:ea typeface="맑은 고딕" panose="020B0503020000020004" pitchFamily="50" charset="-127"/>
              </a:rPr>
              <a:t>Haenggungjae</a:t>
            </a:r>
            <a:endParaRPr lang="en-US" altLang="ko-KR" sz="1000" dirty="0">
              <a:latin typeface="맑은 고딕" panose="020B0503020000020004" pitchFamily="50" charset="-127"/>
              <a:ea typeface="맑은 고딕" panose="020B0503020000020004" pitchFamily="50" charset="-127"/>
            </a:endParaRPr>
          </a:p>
          <a:p>
            <a:pPr>
              <a:lnSpc>
                <a:spcPct val="150000"/>
              </a:lnSpc>
            </a:pPr>
            <a:r>
              <a:rPr lang="ko-KR" altLang="en-US" sz="1000" dirty="0">
                <a:latin typeface="맑은 고딕" panose="020B0503020000020004" pitchFamily="50" charset="-127"/>
                <a:ea typeface="맑은 고딕" panose="020B0503020000020004" pitchFamily="50" charset="-127"/>
              </a:rPr>
              <a:t> </a:t>
            </a:r>
          </a:p>
          <a:p>
            <a:pPr>
              <a:lnSpc>
                <a:spcPct val="150000"/>
              </a:lnSpc>
              <a:buFont typeface="Arial" pitchFamily="34" charset="0"/>
              <a:buChar char="•"/>
            </a:pPr>
            <a:r>
              <a:rPr lang="ko-KR" altLang="en-US" sz="1000" dirty="0">
                <a:latin typeface="맑은 고딕" panose="020B0503020000020004" pitchFamily="50" charset="-127"/>
                <a:ea typeface="맑은 고딕" panose="020B0503020000020004" pitchFamily="50" charset="-127"/>
              </a:rPr>
              <a:t>  </a:t>
            </a:r>
            <a:r>
              <a:rPr lang="en-US" altLang="ko-KR" sz="1000" dirty="0" err="1">
                <a:latin typeface="맑은 고딕" panose="020B0503020000020004" pitchFamily="50" charset="-127"/>
                <a:ea typeface="맑은 고딕" panose="020B0503020000020004" pitchFamily="50" charset="-127"/>
              </a:rPr>
              <a:t>Ilhan</a:t>
            </a:r>
            <a:r>
              <a:rPr lang="en-US" altLang="ko-KR" sz="1000" dirty="0">
                <a:latin typeface="맑은 고딕" panose="020B0503020000020004" pitchFamily="50" charset="-127"/>
                <a:ea typeface="맑은 고딕" panose="020B0503020000020004" pitchFamily="50" charset="-127"/>
              </a:rPr>
              <a:t> Kim(</a:t>
            </a:r>
            <a:r>
              <a:rPr lang="en-US" altLang="ko-KR" sz="1000" dirty="0">
                <a:latin typeface="맑은 고딕" panose="020B0503020000020004" pitchFamily="50" charset="-127"/>
                <a:ea typeface="맑은 고딕" panose="020B0503020000020004" pitchFamily="50" charset="-127"/>
                <a:hlinkClick r:id="rId3"/>
              </a:rPr>
              <a:t>hanpakim@naver.com</a:t>
            </a:r>
            <a:r>
              <a:rPr lang="en-US" altLang="ko-KR" sz="1000" dirty="0">
                <a:latin typeface="맑은 고딕" panose="020B0503020000020004" pitchFamily="50" charset="-127"/>
                <a:ea typeface="맑은 고딕" panose="020B0503020000020004" pitchFamily="50" charset="-127"/>
              </a:rPr>
              <a:t>) and</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Magenta Kang</a:t>
            </a:r>
          </a:p>
          <a:p>
            <a:pPr>
              <a:lnSpc>
                <a:spcPct val="150000"/>
              </a:lnSpc>
            </a:pPr>
            <a:r>
              <a:rPr lang="en-US" altLang="ko-KR"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hlinkClick r:id="rId4"/>
              </a:rPr>
              <a:t>gangks@hotmail.com</a:t>
            </a:r>
            <a:r>
              <a:rPr lang="en-US" altLang="ko-KR" sz="1000" dirty="0">
                <a:latin typeface="맑은 고딕" panose="020B0503020000020004" pitchFamily="50" charset="-127"/>
                <a:ea typeface="맑은 고딕" panose="020B0503020000020004" pitchFamily="50" charset="-127"/>
              </a:rPr>
              <a:t>) duo exhibition at Old School Gallery,</a:t>
            </a:r>
          </a:p>
          <a:p>
            <a:pPr>
              <a:lnSpc>
                <a:spcPct val="150000"/>
              </a:lnSpc>
            </a:pPr>
            <a:r>
              <a:rPr lang="en-US" altLang="ko-KR" sz="1000" dirty="0">
                <a:latin typeface="맑은 고딕" panose="020B0503020000020004" pitchFamily="50" charset="-127"/>
                <a:ea typeface="맑은 고딕" panose="020B0503020000020004" pitchFamily="50" charset="-127"/>
              </a:rPr>
              <a:t>   Cambridge, UK (2018</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07.07~07.29), and booth exhibition at</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The   </a:t>
            </a:r>
          </a:p>
          <a:p>
            <a:pPr>
              <a:lnSpc>
                <a:spcPct val="150000"/>
              </a:lnSpc>
            </a:pPr>
            <a:r>
              <a:rPr lang="en-US" altLang="ko-KR" sz="1000" dirty="0">
                <a:latin typeface="맑은 고딕" panose="020B0503020000020004" pitchFamily="50" charset="-127"/>
                <a:ea typeface="맑은 고딕" panose="020B0503020000020004" pitchFamily="50" charset="-127"/>
              </a:rPr>
              <a:t>   Festival of Quilts  2018- Birmingham Competition’ </a:t>
            </a:r>
          </a:p>
          <a:p>
            <a:pPr>
              <a:lnSpc>
                <a:spcPct val="150000"/>
              </a:lnSpc>
            </a:pPr>
            <a:r>
              <a:rPr lang="en-US" altLang="ko-KR" sz="1000" dirty="0">
                <a:latin typeface="맑은 고딕" panose="020B0503020000020004" pitchFamily="50" charset="-127"/>
                <a:ea typeface="맑은 고딕" panose="020B0503020000020004" pitchFamily="50" charset="-127"/>
              </a:rPr>
              <a:t>   (2018</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08.09~08.12)</a:t>
            </a:r>
          </a:p>
          <a:p>
            <a:pPr>
              <a:lnSpc>
                <a:spcPct val="150000"/>
              </a:lnSpc>
              <a:buFont typeface="Arial" pitchFamily="34" charset="0"/>
              <a:buChar char="•"/>
            </a:pPr>
            <a:endParaRPr lang="en-US" altLang="ko-KR" sz="1000" dirty="0">
              <a:latin typeface="맑은 고딕" panose="020B0503020000020004" pitchFamily="50" charset="-127"/>
              <a:ea typeface="맑은 고딕" panose="020B0503020000020004" pitchFamily="50" charset="-127"/>
            </a:endParaRPr>
          </a:p>
          <a:p>
            <a:pPr>
              <a:lnSpc>
                <a:spcPct val="150000"/>
              </a:lnSpc>
              <a:buFont typeface="Arial" pitchFamily="34" charset="0"/>
              <a:buChar char="•"/>
            </a:pPr>
            <a:r>
              <a:rPr lang="en-US" altLang="ko-KR" sz="1000" dirty="0">
                <a:latin typeface="맑은 고딕" panose="020B0503020000020004" pitchFamily="50" charset="-127"/>
                <a:ea typeface="맑은 고딕" panose="020B0503020000020004" pitchFamily="50" charset="-127"/>
              </a:rPr>
              <a:t>The international festival will be held for domestic and foreign tourists with the opportunity to present professional and a wide variety of </a:t>
            </a:r>
            <a:r>
              <a:rPr lang="en-US" altLang="ko-KR" sz="1000" dirty="0" err="1">
                <a:latin typeface="맑은 고딕" panose="020B0503020000020004" pitchFamily="50" charset="-127"/>
                <a:ea typeface="맑은 고딕" panose="020B0503020000020004" pitchFamily="50" charset="-127"/>
              </a:rPr>
              <a:t>bojagi</a:t>
            </a:r>
            <a:r>
              <a:rPr lang="en-US" altLang="ko-KR" sz="1000" dirty="0">
                <a:latin typeface="맑은 고딕" panose="020B0503020000020004" pitchFamily="50" charset="-127"/>
                <a:ea typeface="맑은 고딕" panose="020B0503020000020004" pitchFamily="50" charset="-127"/>
              </a:rPr>
              <a:t> lectures and exhibitions. - Contributing to the expansion of the </a:t>
            </a:r>
            <a:r>
              <a:rPr lang="en-US" altLang="ko-KR" sz="1000" dirty="0" err="1">
                <a:latin typeface="맑은 고딕" panose="020B0503020000020004" pitchFamily="50" charset="-127"/>
                <a:ea typeface="맑은 고딕" panose="020B0503020000020004" pitchFamily="50" charset="-127"/>
              </a:rPr>
              <a:t>bojagi</a:t>
            </a:r>
            <a:r>
              <a:rPr lang="en-US" altLang="ko-KR" sz="1000" dirty="0">
                <a:latin typeface="맑은 고딕" panose="020B0503020000020004" pitchFamily="50" charset="-127"/>
                <a:ea typeface="맑은 고딕" panose="020B0503020000020004" pitchFamily="50" charset="-127"/>
              </a:rPr>
              <a:t> population around the world</a:t>
            </a:r>
          </a:p>
        </p:txBody>
      </p:sp>
      <p:sp>
        <p:nvSpPr>
          <p:cNvPr id="14" name="직사각형 5"/>
          <p:cNvSpPr>
            <a:spLocks noChangeArrowheads="1"/>
          </p:cNvSpPr>
          <p:nvPr/>
        </p:nvSpPr>
        <p:spPr bwMode="auto">
          <a:xfrm>
            <a:off x="1046585" y="5737394"/>
            <a:ext cx="2739597" cy="481029"/>
          </a:xfrm>
          <a:prstGeom prst="rect">
            <a:avLst/>
          </a:prstGeom>
          <a:noFill/>
          <a:ln w="9525">
            <a:noFill/>
            <a:miter lim="800000"/>
            <a:headEnd/>
            <a:tailEnd/>
          </a:ln>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Sweden</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Artist</a:t>
            </a:r>
            <a:r>
              <a:rPr lang="ko-KR" altLang="en-US" sz="900" dirty="0">
                <a:latin typeface="맑은 고딕" pitchFamily="50" charset="-127"/>
                <a:ea typeface="맑은 고딕" pitchFamily="50" charset="-127"/>
              </a:rPr>
              <a:t> </a:t>
            </a:r>
            <a:r>
              <a:rPr lang="en-US" altLang="ko-KR" sz="900" dirty="0">
                <a:latin typeface="맑은 고딕" panose="020B0503020000020004" pitchFamily="50" charset="-127"/>
                <a:ea typeface="맑은 고딕" panose="020B0503020000020004" pitchFamily="50" charset="-127"/>
              </a:rPr>
              <a:t>Hannah Sandstrom </a:t>
            </a:r>
            <a:r>
              <a:rPr lang="en-US" altLang="ko-KR" sz="900" dirty="0" err="1">
                <a:latin typeface="맑은 고딕" panose="020B0503020000020004" pitchFamily="50" charset="-127"/>
                <a:ea typeface="맑은 고딕" panose="020B0503020000020004" pitchFamily="50" charset="-127"/>
              </a:rPr>
              <a:t>Brunskog’s</a:t>
            </a:r>
            <a:r>
              <a:rPr lang="ko-KR" altLang="en-US" sz="900" dirty="0">
                <a:latin typeface="맑은 고딕" panose="020B0503020000020004" pitchFamily="50" charset="-127"/>
                <a:ea typeface="맑은 고딕" panose="020B0503020000020004" pitchFamily="50" charset="-127"/>
              </a:rPr>
              <a:t> </a:t>
            </a:r>
            <a:r>
              <a:rPr lang="en-US" altLang="ko-KR" sz="900" dirty="0">
                <a:latin typeface="맑은 고딕" panose="020B0503020000020004" pitchFamily="50" charset="-127"/>
                <a:ea typeface="맑은 고딕" panose="020B0503020000020004" pitchFamily="50" charset="-127"/>
              </a:rPr>
              <a:t>solo exhibition poster</a:t>
            </a:r>
            <a:endParaRPr lang="ko-KR" altLang="en-US" sz="900" dirty="0">
              <a:latin typeface="맑은 고딕" panose="020B0503020000020004" pitchFamily="50" charset="-127"/>
              <a:ea typeface="맑은 고딕" panose="020B0503020000020004" pitchFamily="50" charset="-127"/>
            </a:endParaRPr>
          </a:p>
        </p:txBody>
      </p:sp>
      <p:sp>
        <p:nvSpPr>
          <p:cNvPr id="15" name="슬라이드 번호 개체 틀 14"/>
          <p:cNvSpPr>
            <a:spLocks noGrp="1"/>
          </p:cNvSpPr>
          <p:nvPr>
            <p:ph type="sldNum" sz="quarter" idx="12"/>
          </p:nvPr>
        </p:nvSpPr>
        <p:spPr>
          <a:xfrm>
            <a:off x="8136396" y="6245225"/>
            <a:ext cx="550403"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66</a:t>
            </a:fld>
            <a:endParaRPr lang="en-US" altLang="ko-KR" sz="900" dirty="0">
              <a:latin typeface="맑은 고딕" pitchFamily="50" charset="-127"/>
              <a:ea typeface="맑은 고딕" pitchFamily="50" charset="-127"/>
            </a:endParaRPr>
          </a:p>
        </p:txBody>
      </p:sp>
      <p:sp>
        <p:nvSpPr>
          <p:cNvPr id="10"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1" name="Text Box 12"/>
          <p:cNvSpPr txBox="1">
            <a:spLocks noChangeArrowheads="1"/>
          </p:cNvSpPr>
          <p:nvPr/>
        </p:nvSpPr>
        <p:spPr bwMode="auto">
          <a:xfrm>
            <a:off x="755204" y="764704"/>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Accomplishment</a:t>
            </a:r>
          </a:p>
        </p:txBody>
      </p:sp>
      <p:sp>
        <p:nvSpPr>
          <p:cNvPr id="296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29697" name="_x273705488" descr="EMB0000200838a8"/>
          <p:cNvPicPr>
            <a:picLocks noChangeAspect="1" noChangeArrowheads="1"/>
          </p:cNvPicPr>
          <p:nvPr/>
        </p:nvPicPr>
        <p:blipFill>
          <a:blip r:embed="rId5"/>
          <a:srcRect/>
          <a:stretch>
            <a:fillRect/>
          </a:stretch>
        </p:blipFill>
        <p:spPr bwMode="auto">
          <a:xfrm>
            <a:off x="1046585" y="1484784"/>
            <a:ext cx="2739597" cy="4182203"/>
          </a:xfrm>
          <a:prstGeom prst="rect">
            <a:avLst/>
          </a:prstGeom>
          <a:noFill/>
        </p:spPr>
      </p:pic>
      <p:pic>
        <p:nvPicPr>
          <p:cNvPr id="14337" name="Picture 1" descr="C:\Users\user\Desktop\수지\2018 KBF\카탈로그\카탈로그후원처\KBF old logo (without year).PNG"/>
          <p:cNvPicPr>
            <a:picLocks noChangeAspect="1" noChangeArrowheads="1"/>
          </p:cNvPicPr>
          <p:nvPr/>
        </p:nvPicPr>
        <p:blipFill>
          <a:blip r:embed="rId6" cstate="print"/>
          <a:srcRect/>
          <a:stretch>
            <a:fillRect/>
          </a:stretch>
        </p:blipFill>
        <p:spPr bwMode="auto">
          <a:xfrm>
            <a:off x="8063152" y="857232"/>
            <a:ext cx="515330" cy="681509"/>
          </a:xfrm>
          <a:prstGeom prst="rect">
            <a:avLst/>
          </a:prstGeom>
          <a:noFill/>
        </p:spPr>
      </p:pic>
    </p:spTree>
    <p:extLst>
      <p:ext uri="{BB962C8B-B14F-4D97-AF65-F5344CB8AC3E}">
        <p14:creationId xmlns:p14="http://schemas.microsoft.com/office/powerpoint/2010/main" val="2473253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56857" y="763543"/>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7" name="Rectangle 1"/>
          <p:cNvSpPr/>
          <p:nvPr/>
        </p:nvSpPr>
        <p:spPr>
          <a:xfrm>
            <a:off x="3867848" y="949349"/>
            <a:ext cx="4654860" cy="5717976"/>
          </a:xfrm>
          <a:prstGeom prst="rect">
            <a:avLst/>
          </a:prstGeom>
        </p:spPr>
        <p:txBody>
          <a:bodyPr wrap="square">
            <a:spAutoFit/>
          </a:bodyPr>
          <a:lstStyle/>
          <a:p>
            <a:pPr>
              <a:lnSpc>
                <a:spcPct val="150000"/>
              </a:lnSpc>
            </a:pP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 Finland</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Artist</a:t>
            </a:r>
            <a:r>
              <a:rPr lang="ko-KR" altLang="en-US" sz="1000" dirty="0">
                <a:latin typeface="맑은 고딕" panose="020B0503020000020004" pitchFamily="50" charset="-127"/>
                <a:ea typeface="맑은 고딕" panose="020B0503020000020004" pitchFamily="50" charset="-127"/>
              </a:rPr>
              <a:t> </a:t>
            </a:r>
            <a:r>
              <a:rPr lang="en-US" altLang="ko-KR" sz="1000" dirty="0" err="1">
                <a:latin typeface="맑은 고딕" panose="020B0503020000020004" pitchFamily="50" charset="-127"/>
                <a:ea typeface="맑은 고딕" panose="020B0503020000020004" pitchFamily="50" charset="-127"/>
              </a:rPr>
              <a:t>Raija</a:t>
            </a:r>
            <a:r>
              <a:rPr lang="en-US" altLang="ko-KR" sz="1000" dirty="0">
                <a:latin typeface="맑은 고딕" panose="020B0503020000020004" pitchFamily="50" charset="-127"/>
                <a:ea typeface="맑은 고딕" panose="020B0503020000020004" pitchFamily="50" charset="-127"/>
              </a:rPr>
              <a:t> Jokinen(</a:t>
            </a:r>
            <a:r>
              <a:rPr lang="en-US" altLang="ko-KR" sz="1000" dirty="0">
                <a:latin typeface="맑은 고딕" panose="020B0503020000020004" pitchFamily="50" charset="-127"/>
                <a:ea typeface="맑은 고딕" panose="020B0503020000020004" pitchFamily="50" charset="-127"/>
                <a:hlinkClick r:id="rId3"/>
              </a:rPr>
              <a:t>raijoki@gmail.com</a:t>
            </a:r>
            <a:r>
              <a:rPr lang="en-US" altLang="ko-KR" sz="1000" dirty="0">
                <a:latin typeface="맑은 고딕" panose="020B0503020000020004" pitchFamily="50" charset="-127"/>
                <a:ea typeface="맑은 고딕" panose="020B0503020000020004" pitchFamily="50" charset="-127"/>
              </a:rPr>
              <a:t>) and </a:t>
            </a:r>
            <a:r>
              <a:rPr lang="en-US" altLang="ko-KR" sz="1000" dirty="0" err="1">
                <a:latin typeface="맑은 고딕" panose="020B0503020000020004" pitchFamily="50" charset="-127"/>
                <a:ea typeface="맑은 고딕" panose="020B0503020000020004" pitchFamily="50" charset="-127"/>
              </a:rPr>
              <a:t>Hyehong</a:t>
            </a:r>
            <a:r>
              <a:rPr lang="en-US" altLang="ko-KR" sz="1000" dirty="0">
                <a:latin typeface="맑은 고딕" panose="020B0503020000020004" pitchFamily="50" charset="-127"/>
                <a:ea typeface="맑은 고딕" panose="020B0503020000020004" pitchFamily="50" charset="-127"/>
              </a:rPr>
              <a:t> Chang</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(hhchang99@daum.net), </a:t>
            </a:r>
            <a:r>
              <a:rPr lang="en-US" altLang="ko-KR" sz="1000" dirty="0" err="1">
                <a:latin typeface="맑은 고딕" panose="020B0503020000020004" pitchFamily="50" charset="-127"/>
                <a:ea typeface="맑은 고딕" panose="020B0503020000020004" pitchFamily="50" charset="-127"/>
              </a:rPr>
              <a:t>Hyesook</a:t>
            </a:r>
            <a:r>
              <a:rPr lang="en-US" altLang="ko-KR" sz="1000" dirty="0">
                <a:latin typeface="맑은 고딕" panose="020B0503020000020004" pitchFamily="50" charset="-127"/>
                <a:ea typeface="맑은 고딕" panose="020B0503020000020004" pitchFamily="50" charset="-127"/>
              </a:rPr>
              <a:t> Kim(invisible57@naver.com) selected as the solo exhibition booth artists at the Fiber Art Fair(FAF) in the Seoul Arts Center June, 2019.</a:t>
            </a:r>
          </a:p>
          <a:p>
            <a:pPr algn="r">
              <a:lnSpc>
                <a:spcPct val="150000"/>
              </a:lnSpc>
            </a:pPr>
            <a:r>
              <a:rPr lang="en-US" altLang="ko-KR" sz="1000" dirty="0">
                <a:latin typeface="맑은 고딕" panose="020B0503020000020004" pitchFamily="50" charset="-127"/>
                <a:ea typeface="맑은 고딕" panose="020B0503020000020004" pitchFamily="50" charset="-127"/>
              </a:rPr>
              <a:t>FAF Director : </a:t>
            </a:r>
            <a:r>
              <a:rPr lang="en-US" altLang="ko-KR" sz="1000" dirty="0" err="1">
                <a:latin typeface="맑은 고딕" panose="020B0503020000020004" pitchFamily="50" charset="-127"/>
                <a:ea typeface="맑은 고딕" panose="020B0503020000020004" pitchFamily="50" charset="-127"/>
              </a:rPr>
              <a:t>Jungsook</a:t>
            </a:r>
            <a:r>
              <a:rPr lang="en-US" altLang="ko-KR" sz="1000" dirty="0">
                <a:latin typeface="맑은 고딕" panose="020B0503020000020004" pitchFamily="50" charset="-127"/>
                <a:ea typeface="맑은 고딕" panose="020B0503020000020004" pitchFamily="50" charset="-127"/>
              </a:rPr>
              <a:t> Ham(0174202240@hanmail.net)</a:t>
            </a:r>
          </a:p>
          <a:p>
            <a:pPr algn="r">
              <a:lnSpc>
                <a:spcPct val="150000"/>
              </a:lnSpc>
            </a:pPr>
            <a:r>
              <a:rPr lang="en-US" altLang="ko-KR" sz="1000" dirty="0">
                <a:latin typeface="맑은 고딕" panose="020B0503020000020004" pitchFamily="50" charset="-127"/>
                <a:ea typeface="맑은 고딕" panose="020B0503020000020004" pitchFamily="50" charset="-127"/>
              </a:rPr>
              <a:t>2018</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06.05</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Agreed to each other at the </a:t>
            </a:r>
            <a:r>
              <a:rPr lang="en-US" altLang="ko-KR" sz="1000" dirty="0" err="1">
                <a:latin typeface="맑은 고딕" pitchFamily="50" charset="-127"/>
                <a:ea typeface="맑은 고딕" pitchFamily="50" charset="-127"/>
              </a:rPr>
              <a:t>Chojun</a:t>
            </a:r>
            <a:r>
              <a:rPr lang="en-US" altLang="ko-KR" sz="1000" dirty="0">
                <a:latin typeface="맑은 고딕" pitchFamily="50" charset="-127"/>
                <a:ea typeface="맑은 고딕" pitchFamily="50" charset="-127"/>
              </a:rPr>
              <a:t> Textile &amp; Quilt Art Museum</a:t>
            </a:r>
            <a:r>
              <a:rPr lang="en-US" altLang="ko-KR" sz="1000" dirty="0"/>
              <a:t> </a:t>
            </a:r>
            <a:endParaRPr lang="ko-KR" altLang="en-US" sz="1000" dirty="0">
              <a:latin typeface="맑은 고딕" panose="020B0503020000020004" pitchFamily="50" charset="-127"/>
              <a:ea typeface="맑은 고딕" panose="020B0503020000020004" pitchFamily="50" charset="-127"/>
            </a:endParaRPr>
          </a:p>
          <a:p>
            <a:pPr>
              <a:lnSpc>
                <a:spcPct val="150000"/>
              </a:lnSpc>
            </a:pPr>
            <a:endParaRPr lang="en-US" sz="1000" dirty="0">
              <a:latin typeface="맑은 고딕" panose="020B0503020000020004" pitchFamily="50" charset="-127"/>
              <a:ea typeface="맑은 고딕" panose="020B0503020000020004" pitchFamily="50" charset="-127"/>
            </a:endParaRPr>
          </a:p>
          <a:p>
            <a:pPr>
              <a:lnSpc>
                <a:spcPct val="150000"/>
              </a:lnSpc>
            </a:pPr>
            <a:r>
              <a:rPr lang="en-US" altLang="ko-KR" sz="1000" b="1"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Begin to discuss the exhibition of the Korea </a:t>
            </a:r>
            <a:r>
              <a:rPr lang="en-US" altLang="ko-KR" sz="1000" dirty="0" err="1">
                <a:latin typeface="맑은 고딕" panose="020B0503020000020004" pitchFamily="50" charset="-127"/>
                <a:ea typeface="맑은 고딕" panose="020B0503020000020004" pitchFamily="50" charset="-127"/>
              </a:rPr>
              <a:t>Bojagi</a:t>
            </a:r>
            <a:r>
              <a:rPr lang="en-US" altLang="ko-KR" sz="1000" dirty="0">
                <a:latin typeface="맑은 고딕" panose="020B0503020000020004" pitchFamily="50" charset="-127"/>
                <a:ea typeface="맑은 고딕" panose="020B0503020000020004" pitchFamily="50" charset="-127"/>
              </a:rPr>
              <a:t> Forum at the University and Museum in the United States for </a:t>
            </a:r>
            <a:r>
              <a:rPr lang="en-US" altLang="ko-KR" sz="1000" b="1" dirty="0">
                <a:latin typeface="맑은 고딕" panose="020B0503020000020004" pitchFamily="50" charset="-127"/>
                <a:ea typeface="맑은 고딕" panose="020B0503020000020004" pitchFamily="50" charset="-127"/>
              </a:rPr>
              <a:t>Korea </a:t>
            </a:r>
            <a:r>
              <a:rPr lang="en-US" altLang="ko-KR" sz="1000" b="1" dirty="0" err="1">
                <a:latin typeface="맑은 고딕" panose="020B0503020000020004" pitchFamily="50" charset="-127"/>
                <a:ea typeface="맑은 고딕" panose="020B0503020000020004" pitchFamily="50" charset="-127"/>
              </a:rPr>
              <a:t>Bojagi</a:t>
            </a:r>
            <a:r>
              <a:rPr lang="en-US" altLang="ko-KR" sz="1000" b="1" dirty="0">
                <a:latin typeface="맑은 고딕" panose="020B0503020000020004" pitchFamily="50" charset="-127"/>
                <a:ea typeface="맑은 고딕" panose="020B0503020000020004" pitchFamily="50" charset="-127"/>
              </a:rPr>
              <a:t> Forum in 2020</a:t>
            </a:r>
          </a:p>
          <a:p>
            <a:pPr>
              <a:lnSpc>
                <a:spcPct val="150000"/>
              </a:lnSpc>
            </a:pPr>
            <a:r>
              <a:rPr lang="en-US" altLang="ko-KR" sz="1000" dirty="0">
                <a:latin typeface="맑은 고딕" panose="020B0503020000020004" pitchFamily="50" charset="-127"/>
                <a:ea typeface="맑은 고딕" panose="020B0503020000020004" pitchFamily="50" charset="-127"/>
              </a:rPr>
              <a:t>(</a:t>
            </a:r>
            <a:r>
              <a:rPr lang="en-US" altLang="ko-KR" sz="1000" dirty="0" err="1">
                <a:latin typeface="맑은 고딕" panose="020B0503020000020004" pitchFamily="50" charset="-127"/>
                <a:ea typeface="맑은 고딕" panose="020B0503020000020004" pitchFamily="50" charset="-127"/>
              </a:rPr>
              <a:t>Chunghie</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Lee_</a:t>
            </a:r>
            <a:r>
              <a:rPr lang="en-US" sz="1000" dirty="0"/>
              <a:t> chunghielee.kbf@gmail.com</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 </a:t>
            </a:r>
            <a:r>
              <a:rPr lang="en-US" altLang="ko-KR" sz="1000" dirty="0" err="1">
                <a:latin typeface="맑은 고딕" panose="020B0503020000020004" pitchFamily="50" charset="-127"/>
                <a:ea typeface="맑은 고딕" panose="020B0503020000020004" pitchFamily="50" charset="-127"/>
              </a:rPr>
              <a:t>Kyungyeon</a:t>
            </a:r>
            <a:r>
              <a:rPr lang="en-US" altLang="ko-KR" sz="1000" dirty="0">
                <a:latin typeface="맑은 고딕" panose="020B0503020000020004" pitchFamily="50" charset="-127"/>
                <a:ea typeface="맑은 고딕" panose="020B0503020000020004" pitchFamily="50" charset="-127"/>
              </a:rPr>
              <a:t> Chung_owon55@hanmail.net / Moon-he Baik_moon-he.baik@louisville.edu, </a:t>
            </a:r>
            <a:r>
              <a:rPr lang="en-US" altLang="ko-KR" sz="1000" dirty="0" err="1">
                <a:latin typeface="맑은 고딕" panose="020B0503020000020004" pitchFamily="50" charset="-127"/>
                <a:ea typeface="맑은 고딕" panose="020B0503020000020004" pitchFamily="50" charset="-127"/>
              </a:rPr>
              <a:t>Moonhe</a:t>
            </a:r>
            <a:r>
              <a:rPr lang="en-US" altLang="ko-KR" sz="1000" dirty="0">
                <a:latin typeface="맑은 고딕" panose="020B0503020000020004" pitchFamily="50" charset="-127"/>
                <a:ea typeface="맑은 고딕" panose="020B0503020000020004" pitchFamily="50" charset="-127"/>
              </a:rPr>
              <a:t> </a:t>
            </a:r>
            <a:r>
              <a:rPr lang="en-US" altLang="ko-KR" sz="1000" dirty="0" err="1">
                <a:latin typeface="맑은 고딕" panose="020B0503020000020004" pitchFamily="50" charset="-127"/>
                <a:ea typeface="맑은 고딕" panose="020B0503020000020004" pitchFamily="50" charset="-127"/>
              </a:rPr>
              <a:t>Baik</a:t>
            </a:r>
            <a:r>
              <a:rPr lang="en-US" altLang="ko-KR" sz="1000" dirty="0">
                <a:latin typeface="맑은 고딕" panose="020B0503020000020004" pitchFamily="50" charset="-127"/>
                <a:ea typeface="맑은 고딕" panose="020B0503020000020004" pitchFamily="50" charset="-127"/>
              </a:rPr>
              <a:t>, Associate Professor, LEED AP Program Head, Interior Design University of Louisville / Seung-</a:t>
            </a:r>
            <a:r>
              <a:rPr lang="en-US" altLang="ko-KR" sz="1000" dirty="0" err="1">
                <a:latin typeface="맑은 고딕" panose="020B0503020000020004" pitchFamily="50" charset="-127"/>
                <a:ea typeface="맑은 고딕" panose="020B0503020000020004" pitchFamily="50" charset="-127"/>
              </a:rPr>
              <a:t>kyung</a:t>
            </a:r>
            <a:r>
              <a:rPr lang="en-US" altLang="ko-KR" sz="1000" dirty="0">
                <a:latin typeface="맑은 고딕" panose="020B0503020000020004" pitchFamily="50" charset="-127"/>
                <a:ea typeface="맑은 고딕" panose="020B0503020000020004" pitchFamily="50" charset="-127"/>
              </a:rPr>
              <a:t> Kim_</a:t>
            </a:r>
            <a:r>
              <a:rPr lang="en-US" sz="1000" dirty="0"/>
              <a:t>sk84@indiana.edu, </a:t>
            </a:r>
            <a:r>
              <a:rPr lang="en-US" altLang="ko-KR" sz="1000" dirty="0">
                <a:latin typeface="맑은 고딕" panose="020B0503020000020004" pitchFamily="50" charset="-127"/>
                <a:ea typeface="맑은 고딕" panose="020B0503020000020004" pitchFamily="50" charset="-127"/>
              </a:rPr>
              <a:t>Seung-</a:t>
            </a:r>
            <a:r>
              <a:rPr lang="en-US" altLang="ko-KR" sz="1000" dirty="0" err="1">
                <a:latin typeface="맑은 고딕" panose="020B0503020000020004" pitchFamily="50" charset="-127"/>
                <a:ea typeface="맑은 고딕" panose="020B0503020000020004" pitchFamily="50" charset="-127"/>
              </a:rPr>
              <a:t>kyung</a:t>
            </a:r>
            <a:r>
              <a:rPr lang="en-US" altLang="ko-KR" sz="1000" dirty="0">
                <a:latin typeface="맑은 고딕" panose="020B0503020000020004" pitchFamily="50" charset="-127"/>
                <a:ea typeface="맑은 고딕" panose="020B0503020000020004" pitchFamily="50" charset="-127"/>
              </a:rPr>
              <a:t> Kim, Director, Institute for Korean Studies Indiana University)</a:t>
            </a:r>
          </a:p>
          <a:p>
            <a:pPr algn="r">
              <a:lnSpc>
                <a:spcPct val="150000"/>
              </a:lnSpc>
            </a:pPr>
            <a:r>
              <a:rPr lang="en-US" altLang="ko-KR" sz="1000" dirty="0">
                <a:latin typeface="맑은 고딕" panose="020B0503020000020004" pitchFamily="50" charset="-127"/>
                <a:ea typeface="맑은 고딕" panose="020B0503020000020004" pitchFamily="50" charset="-127"/>
              </a:rPr>
              <a:t>* 6/7 </a:t>
            </a:r>
            <a:r>
              <a:rPr lang="en-US" altLang="ko-KR" sz="1000" dirty="0" err="1">
                <a:latin typeface="맑은 고딕" panose="020B0503020000020004" pitchFamily="50" charset="-127"/>
                <a:ea typeface="맑은 고딕" panose="020B0503020000020004" pitchFamily="50" charset="-127"/>
              </a:rPr>
              <a:t>Insadong</a:t>
            </a:r>
            <a:r>
              <a:rPr lang="ko-KR" altLang="en-US" sz="1000" dirty="0">
                <a:latin typeface="맑은 고딕" panose="020B0503020000020004" pitchFamily="50" charset="-127"/>
                <a:ea typeface="맑은 고딕" panose="020B0503020000020004" pitchFamily="50" charset="-127"/>
              </a:rPr>
              <a:t> 선천 </a:t>
            </a:r>
            <a:r>
              <a:rPr lang="en-US" altLang="ko-KR" sz="1000" dirty="0">
                <a:latin typeface="맑은 고딕" panose="020B0503020000020004" pitchFamily="50" charset="-127"/>
                <a:ea typeface="맑은 고딕" panose="020B0503020000020004" pitchFamily="50" charset="-127"/>
              </a:rPr>
              <a:t>Meeting</a:t>
            </a:r>
          </a:p>
          <a:p>
            <a:pPr marL="171450" indent="-171450">
              <a:lnSpc>
                <a:spcPct val="150000"/>
              </a:lnSpc>
              <a:buFont typeface="Arial" panose="020B0604020202020204" pitchFamily="34" charset="0"/>
              <a:buChar char="•"/>
            </a:pPr>
            <a:r>
              <a:rPr lang="en-US" altLang="ko-KR" sz="1000" dirty="0">
                <a:latin typeface="맑은 고딕" panose="020B0503020000020004" pitchFamily="50" charset="-127"/>
                <a:ea typeface="맑은 고딕" panose="020B0503020000020004" pitchFamily="50" charset="-127"/>
              </a:rPr>
              <a:t>2020 Forum Exhibition Expected Places</a:t>
            </a:r>
          </a:p>
          <a:p>
            <a:pPr>
              <a:lnSpc>
                <a:spcPct val="150000"/>
              </a:lnSpc>
            </a:pPr>
            <a:r>
              <a:rPr lang="en-US" altLang="ko-KR" sz="1000" dirty="0">
                <a:latin typeface="맑은 고딕" panose="020B0503020000020004" pitchFamily="50" charset="-127"/>
                <a:ea typeface="맑은 고딕" panose="020B0503020000020004" pitchFamily="50" charset="-127"/>
              </a:rPr>
              <a:t> Indiana University, Bloomington, Indiana </a:t>
            </a:r>
            <a:r>
              <a:rPr lang="en-US" altLang="ko-KR" sz="1000" dirty="0" err="1">
                <a:latin typeface="맑은 고딕" panose="020B0503020000020004" pitchFamily="50" charset="-127"/>
                <a:ea typeface="맑은 고딕" panose="020B0503020000020004" pitchFamily="50" charset="-127"/>
              </a:rPr>
              <a:t>Eskenazi</a:t>
            </a:r>
            <a:r>
              <a:rPr lang="en-US" altLang="ko-KR" sz="1000" dirty="0">
                <a:latin typeface="맑은 고딕" panose="020B0503020000020004" pitchFamily="50" charset="-127"/>
                <a:ea typeface="맑은 고딕" panose="020B0503020000020004" pitchFamily="50" charset="-127"/>
              </a:rPr>
              <a:t> Art Museum, Grunwald Art Gallery</a:t>
            </a:r>
          </a:p>
          <a:p>
            <a:pPr>
              <a:lnSpc>
                <a:spcPct val="150000"/>
              </a:lnSpc>
            </a:pPr>
            <a:endParaRPr lang="en-US" altLang="ko-KR" sz="500" dirty="0">
              <a:latin typeface="맑은 고딕" panose="020B0503020000020004" pitchFamily="50" charset="-127"/>
              <a:ea typeface="맑은 고딕" panose="020B0503020000020004" pitchFamily="50" charset="-127"/>
            </a:endParaRPr>
          </a:p>
          <a:p>
            <a:pPr>
              <a:lnSpc>
                <a:spcPct val="150000"/>
              </a:lnSpc>
            </a:pPr>
            <a:r>
              <a:rPr lang="en-US" altLang="ko-KR" sz="1000" dirty="0">
                <a:latin typeface="맑은 고딕" panose="020B0503020000020004" pitchFamily="50" charset="-127"/>
                <a:ea typeface="맑은 고딕" panose="020B0503020000020004" pitchFamily="50" charset="-127"/>
              </a:rPr>
              <a:t>University of Louisville, </a:t>
            </a:r>
            <a:r>
              <a:rPr lang="en-US" altLang="ko-KR" sz="1000" dirty="0" err="1">
                <a:latin typeface="맑은 고딕" panose="020B0503020000020004" pitchFamily="50" charset="-127"/>
                <a:ea typeface="맑은 고딕" panose="020B0503020000020004" pitchFamily="50" charset="-127"/>
              </a:rPr>
              <a:t>Cressman</a:t>
            </a:r>
            <a:r>
              <a:rPr lang="en-US" altLang="ko-KR" sz="1000" dirty="0">
                <a:latin typeface="맑은 고딕" panose="020B0503020000020004" pitchFamily="50" charset="-127"/>
                <a:ea typeface="맑은 고딕" panose="020B0503020000020004" pitchFamily="50" charset="-127"/>
              </a:rPr>
              <a:t> Gallery, </a:t>
            </a:r>
            <a:r>
              <a:rPr lang="en-US" altLang="ko-KR" sz="1000" dirty="0" err="1">
                <a:latin typeface="맑은 고딕" panose="020B0503020000020004" pitchFamily="50" charset="-127"/>
                <a:ea typeface="맑은 고딕" panose="020B0503020000020004" pitchFamily="50" charset="-127"/>
              </a:rPr>
              <a:t>Covi</a:t>
            </a:r>
            <a:r>
              <a:rPr lang="en-US" altLang="ko-KR" sz="1000" dirty="0">
                <a:latin typeface="맑은 고딕" panose="020B0503020000020004" pitchFamily="50" charset="-127"/>
                <a:ea typeface="맑은 고딕" panose="020B0503020000020004" pitchFamily="50" charset="-127"/>
              </a:rPr>
              <a:t> Gallery</a:t>
            </a:r>
            <a:br>
              <a:rPr lang="en-US" altLang="ko-KR" sz="1000" dirty="0">
                <a:latin typeface="맑은 고딕" panose="020B0503020000020004" pitchFamily="50" charset="-127"/>
                <a:ea typeface="맑은 고딕" panose="020B0503020000020004" pitchFamily="50" charset="-127"/>
              </a:rPr>
            </a:br>
            <a:endParaRPr lang="en-US" altLang="ko-KR" sz="500" dirty="0">
              <a:latin typeface="맑은 고딕" panose="020B0503020000020004" pitchFamily="50" charset="-127"/>
              <a:ea typeface="맑은 고딕" panose="020B0503020000020004" pitchFamily="50" charset="-127"/>
            </a:endParaRPr>
          </a:p>
          <a:p>
            <a:pPr>
              <a:lnSpc>
                <a:spcPct val="150000"/>
              </a:lnSpc>
            </a:pPr>
            <a:r>
              <a:rPr lang="en-US" altLang="ko-KR" sz="1000" dirty="0">
                <a:latin typeface="맑은 고딕" panose="020B0503020000020004" pitchFamily="50" charset="-127"/>
                <a:ea typeface="맑은 고딕" panose="020B0503020000020004" pitchFamily="50" charset="-127"/>
              </a:rPr>
              <a:t>Louisville, Speed Art Museum, Kentucky Arts and Crafts Museum, Asian Institute, Crane House</a:t>
            </a:r>
          </a:p>
          <a:p>
            <a:pPr>
              <a:lnSpc>
                <a:spcPct val="150000"/>
              </a:lnSpc>
            </a:pPr>
            <a:endParaRPr lang="en-US" altLang="ko-KR" sz="500" dirty="0">
              <a:latin typeface="맑은 고딕" panose="020B0503020000020004" pitchFamily="50" charset="-127"/>
              <a:ea typeface="맑은 고딕" panose="020B0503020000020004" pitchFamily="50" charset="-127"/>
            </a:endParaRPr>
          </a:p>
          <a:p>
            <a:pPr>
              <a:lnSpc>
                <a:spcPct val="150000"/>
              </a:lnSpc>
            </a:pPr>
            <a:r>
              <a:rPr lang="en-US" altLang="ko-KR" sz="1000" dirty="0">
                <a:latin typeface="맑은 고딕" panose="020B0503020000020004" pitchFamily="50" charset="-127"/>
                <a:ea typeface="맑은 고딕" panose="020B0503020000020004" pitchFamily="50" charset="-127"/>
              </a:rPr>
              <a:t>Poland</a:t>
            </a:r>
            <a:r>
              <a:rPr lang="ko-KR" altLang="en-US" sz="1000" dirty="0">
                <a:latin typeface="맑은 고딕" panose="020B0503020000020004" pitchFamily="50" charset="-127"/>
                <a:ea typeface="맑은 고딕" panose="020B0503020000020004" pitchFamily="50" charset="-127"/>
              </a:rPr>
              <a:t> </a:t>
            </a:r>
            <a:r>
              <a:rPr lang="en-US" altLang="ko-KR" sz="1000" dirty="0">
                <a:latin typeface="맑은 고딕" panose="020B0503020000020004" pitchFamily="50" charset="-127"/>
                <a:ea typeface="맑은 고딕" panose="020B0503020000020004" pitchFamily="50" charset="-127"/>
              </a:rPr>
              <a:t>LODZ TEXTILE MUSEUM </a:t>
            </a:r>
            <a:r>
              <a:rPr lang="ko-KR" altLang="en-US" sz="1000" dirty="0">
                <a:latin typeface="맑은 고딕" panose="020B0503020000020004" pitchFamily="50" charset="-127"/>
                <a:ea typeface="맑은 고딕" panose="020B0503020000020004" pitchFamily="50" charset="-127"/>
              </a:rPr>
              <a:t>섭외중</a:t>
            </a:r>
            <a:r>
              <a:rPr lang="en-US" altLang="ko-KR" sz="1000" dirty="0">
                <a:latin typeface="맑은 고딕" panose="020B0503020000020004" pitchFamily="50" charset="-127"/>
                <a:ea typeface="맑은 고딕" panose="020B0503020000020004" pitchFamily="50" charset="-127"/>
              </a:rPr>
              <a:t> (Coordinator : </a:t>
            </a:r>
            <a:r>
              <a:rPr lang="en-US" altLang="ko-KR" sz="1000" dirty="0" err="1">
                <a:latin typeface="맑은 고딕" panose="020B0503020000020004" pitchFamily="50" charset="-127"/>
                <a:ea typeface="맑은 고딕" panose="020B0503020000020004" pitchFamily="50" charset="-127"/>
              </a:rPr>
              <a:t>Ania</a:t>
            </a:r>
            <a:r>
              <a:rPr lang="en-US" altLang="ko-KR" sz="1000" dirty="0">
                <a:latin typeface="맑은 고딕" panose="020B0503020000020004" pitchFamily="50" charset="-127"/>
                <a:ea typeface="맑은 고딕" panose="020B0503020000020004" pitchFamily="50" charset="-127"/>
              </a:rPr>
              <a:t> Gilmore)</a:t>
            </a:r>
          </a:p>
        </p:txBody>
      </p:sp>
      <p:sp>
        <p:nvSpPr>
          <p:cNvPr id="9" name="직사각형 8"/>
          <p:cNvSpPr/>
          <p:nvPr/>
        </p:nvSpPr>
        <p:spPr>
          <a:xfrm>
            <a:off x="1071538" y="5572140"/>
            <a:ext cx="1772270" cy="688778"/>
          </a:xfrm>
          <a:prstGeom prst="rect">
            <a:avLst/>
          </a:prstGeom>
        </p:spPr>
        <p:txBody>
          <a:bodyPr wrap="square">
            <a:spAutoFit/>
          </a:bodyPr>
          <a:lstStyle/>
          <a:p>
            <a:pPr>
              <a:lnSpc>
                <a:spcPct val="150000"/>
              </a:lnSpc>
            </a:pP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2018 KBF Invited Artist</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(Finland)</a:t>
            </a:r>
            <a:r>
              <a:rPr lang="en-US" altLang="ko-KR" sz="900" dirty="0" err="1">
                <a:latin typeface="맑은 고딕" pitchFamily="50" charset="-127"/>
                <a:ea typeface="맑은 고딕" pitchFamily="50" charset="-127"/>
              </a:rPr>
              <a:t>Raija</a:t>
            </a:r>
            <a:r>
              <a:rPr lang="en-US" altLang="ko-KR" sz="900" dirty="0">
                <a:latin typeface="맑은 고딕" pitchFamily="50" charset="-127"/>
                <a:ea typeface="맑은 고딕" pitchFamily="50" charset="-127"/>
              </a:rPr>
              <a:t> Jokinen </a:t>
            </a:r>
            <a:r>
              <a:rPr lang="ko-KR" altLang="en-US" sz="900" dirty="0">
                <a:latin typeface="맑은 고딕" panose="020B0503020000020004" pitchFamily="50" charset="-127"/>
                <a:ea typeface="맑은 고딕" panose="020B0503020000020004" pitchFamily="50" charset="-127"/>
              </a:rPr>
              <a:t>작품의 책표지 선정</a:t>
            </a:r>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67</a:t>
            </a:fld>
            <a:endParaRPr lang="en-US" altLang="ko-KR" sz="900" dirty="0">
              <a:latin typeface="맑은 고딕" pitchFamily="50" charset="-127"/>
              <a:ea typeface="맑은 고딕" pitchFamily="50" charset="-127"/>
            </a:endParaRPr>
          </a:p>
        </p:txBody>
      </p:sp>
      <p:sp>
        <p:nvSpPr>
          <p:cNvPr id="11" name="Text Box 12"/>
          <p:cNvSpPr txBox="1">
            <a:spLocks noChangeArrowheads="1"/>
          </p:cNvSpPr>
          <p:nvPr/>
        </p:nvSpPr>
        <p:spPr bwMode="auto">
          <a:xfrm>
            <a:off x="611188" y="332656"/>
            <a:ext cx="3929001" cy="430887"/>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3. 2018 KBF</a:t>
            </a: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764704"/>
            <a:ext cx="345960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Accomplishment</a:t>
            </a:r>
          </a:p>
        </p:txBody>
      </p:sp>
      <p:pic>
        <p:nvPicPr>
          <p:cNvPr id="27649" name="Picture 1" descr="C:\Users\user\Desktop\수지\2018 KBF\KBF record\잃어버린 치유의 본질에 대하여\잃어버린 치유의 본질에 대하여_표지_입체.jpg"/>
          <p:cNvPicPr>
            <a:picLocks noChangeAspect="1" noChangeArrowheads="1"/>
          </p:cNvPicPr>
          <p:nvPr/>
        </p:nvPicPr>
        <p:blipFill>
          <a:blip r:embed="rId4"/>
          <a:srcRect/>
          <a:stretch>
            <a:fillRect/>
          </a:stretch>
        </p:blipFill>
        <p:spPr bwMode="auto">
          <a:xfrm>
            <a:off x="465748" y="1643050"/>
            <a:ext cx="3223082" cy="392909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892552"/>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8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Six Paju</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Heyri</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Artists’ Village</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Galleries</a:t>
            </a:r>
            <a:endParaRPr lang="en-US" altLang="ko-KR" sz="800" b="1" dirty="0">
              <a:solidFill>
                <a:schemeClr val="tx1">
                  <a:lumMod val="65000"/>
                  <a:lumOff val="35000"/>
                </a:schemeClr>
              </a:solidFill>
              <a:latin typeface="맑은 고딕" pitchFamily="50" charset="-127"/>
              <a:ea typeface="맑은 고딕" pitchFamily="50" charset="-127"/>
            </a:endParaRPr>
          </a:p>
          <a:p>
            <a:pPr>
              <a:spcBef>
                <a:spcPct val="50000"/>
              </a:spcBef>
            </a:pPr>
            <a:endParaRPr lang="en-US" altLang="ko-KR" sz="1000" b="1" dirty="0">
              <a:solidFill>
                <a:schemeClr val="tx1">
                  <a:lumMod val="65000"/>
                  <a:lumOff val="35000"/>
                </a:schemeClr>
              </a:solidFill>
              <a:latin typeface="맑은 고딕" pitchFamily="50" charset="-127"/>
              <a:ea typeface="맑은 고딕" pitchFamily="50" charset="-127"/>
            </a:endParaRP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08720"/>
            <a:ext cx="3276736"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Exhibition</a:t>
            </a:r>
          </a:p>
        </p:txBody>
      </p:sp>
      <p:sp>
        <p:nvSpPr>
          <p:cNvPr id="15" name="TextBox 14"/>
          <p:cNvSpPr txBox="1"/>
          <p:nvPr/>
        </p:nvSpPr>
        <p:spPr>
          <a:xfrm>
            <a:off x="971600" y="1520788"/>
            <a:ext cx="3636404" cy="276999"/>
          </a:xfrm>
          <a:prstGeom prst="rect">
            <a:avLst/>
          </a:prstGeom>
          <a:noFill/>
        </p:spPr>
        <p:txBody>
          <a:bodyPr wrap="square" rtlCol="0">
            <a:spAutoFit/>
          </a:bodyPr>
          <a:lstStyle/>
          <a:p>
            <a:endParaRPr lang="ko-KR" altLang="en-US" dirty="0"/>
          </a:p>
        </p:txBody>
      </p:sp>
      <p:sp>
        <p:nvSpPr>
          <p:cNvPr id="16" name="TextBox 15"/>
          <p:cNvSpPr txBox="1"/>
          <p:nvPr/>
        </p:nvSpPr>
        <p:spPr>
          <a:xfrm>
            <a:off x="863588" y="1340769"/>
            <a:ext cx="7987487" cy="5602559"/>
          </a:xfrm>
          <a:prstGeom prst="rect">
            <a:avLst/>
          </a:prstGeom>
          <a:noFill/>
        </p:spPr>
        <p:txBody>
          <a:bodyPr wrap="square" rtlCol="0">
            <a:spAutoFit/>
          </a:bodyPr>
          <a:lstStyle/>
          <a:p>
            <a:pPr>
              <a:lnSpc>
                <a:spcPct val="150000"/>
              </a:lnSpc>
            </a:pP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Solo Exhibition</a:t>
            </a:r>
            <a:r>
              <a:rPr lang="ko-KR" altLang="en-US" sz="1000" b="1" dirty="0">
                <a:latin typeface="맑은 고딕" pitchFamily="50" charset="-127"/>
                <a:ea typeface="맑은 고딕" pitchFamily="50" charset="-127"/>
              </a:rPr>
              <a:t> </a:t>
            </a:r>
            <a:endParaRPr lang="en-US" altLang="ko-KR" sz="1000" b="1"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Nonbat Art School_Bat</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Gallery</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Nancy </a:t>
            </a:r>
            <a:r>
              <a:rPr lang="en-US" altLang="ko-KR" sz="1000" b="1" dirty="0" err="1">
                <a:latin typeface="맑은 고딕" pitchFamily="50" charset="-127"/>
                <a:ea typeface="맑은 고딕" pitchFamily="50" charset="-127"/>
              </a:rPr>
              <a:t>Crasco</a:t>
            </a:r>
            <a:r>
              <a:rPr lang="en-US" altLang="ko-KR" sz="1000" dirty="0">
                <a:latin typeface="맑은 고딕" pitchFamily="50" charset="-127"/>
                <a:ea typeface="맑은 고딕" pitchFamily="50" charset="-127"/>
              </a:rPr>
              <a:t>, USA - Nina </a:t>
            </a:r>
            <a:r>
              <a:rPr lang="en-US" altLang="ko-KR" sz="1000" dirty="0" err="1">
                <a:latin typeface="맑은 고딕" pitchFamily="50" charset="-127"/>
                <a:ea typeface="맑은 고딕" pitchFamily="50" charset="-127"/>
              </a:rPr>
              <a:t>Bondeson</a:t>
            </a:r>
            <a:r>
              <a:rPr lang="en-US" altLang="ko-KR" sz="1000" dirty="0">
                <a:latin typeface="맑은 고딕" pitchFamily="50" charset="-127"/>
                <a:ea typeface="맑은 고딕" pitchFamily="50" charset="-127"/>
              </a:rPr>
              <a:t>, Sweden </a:t>
            </a:r>
          </a:p>
          <a:p>
            <a:pPr>
              <a:lnSpc>
                <a:spcPct val="150000"/>
              </a:lnSpc>
            </a:pPr>
            <a:r>
              <a:rPr lang="en-US" altLang="ko-KR" sz="1000" dirty="0">
                <a:latin typeface="맑은 고딕" pitchFamily="50" charset="-127"/>
                <a:ea typeface="맑은 고딕" pitchFamily="50" charset="-127"/>
              </a:rPr>
              <a:t>○ Nonbat Art </a:t>
            </a:r>
            <a:r>
              <a:rPr lang="en-US" altLang="ko-KR" sz="1000" dirty="0" err="1">
                <a:latin typeface="맑은 고딕" pitchFamily="50" charset="-127"/>
                <a:ea typeface="맑은 고딕" pitchFamily="50" charset="-127"/>
              </a:rPr>
              <a:t>School_Non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Gallery</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Fiona Kirkwood</a:t>
            </a:r>
            <a:r>
              <a:rPr lang="en-US" altLang="ko-KR" sz="1000" dirty="0">
                <a:latin typeface="맑은 고딕" pitchFamily="50" charset="-127"/>
                <a:ea typeface="맑은 고딕" pitchFamily="50" charset="-127"/>
              </a:rPr>
              <a:t>, South Africa Performance</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Gallery MOA – </a:t>
            </a:r>
            <a:r>
              <a:rPr lang="en-US" altLang="ko-KR" sz="1000" b="1" dirty="0" err="1">
                <a:latin typeface="맑은 고딕" pitchFamily="50" charset="-127"/>
                <a:ea typeface="맑은 고딕" pitchFamily="50" charset="-127"/>
              </a:rPr>
              <a:t>Kyungae</a:t>
            </a:r>
            <a:r>
              <a:rPr lang="en-US" altLang="ko-KR" sz="1000" b="1" dirty="0">
                <a:latin typeface="맑은 고딕" pitchFamily="50" charset="-127"/>
                <a:ea typeface="맑은 고딕" pitchFamily="50" charset="-127"/>
              </a:rPr>
              <a:t> Wang</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Solo</a:t>
            </a:r>
            <a:r>
              <a:rPr lang="ko-KR" altLang="en-US" sz="1000" dirty="0">
                <a:latin typeface="맑은 고딕" pitchFamily="50" charset="-127"/>
                <a:ea typeface="맑은 고딕" pitchFamily="50" charset="-127"/>
              </a:rPr>
              <a:t> ○ </a:t>
            </a:r>
            <a:r>
              <a:rPr lang="en-US" altLang="ko-KR" sz="1000" dirty="0">
                <a:latin typeface="맑은 고딕" pitchFamily="50" charset="-127"/>
                <a:ea typeface="맑은 고딕" pitchFamily="50" charset="-127"/>
              </a:rPr>
              <a:t>Art Space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With Artist – </a:t>
            </a:r>
            <a:r>
              <a:rPr lang="en-US" altLang="ko-KR" sz="1000" dirty="0" err="1">
                <a:latin typeface="맑은 고딕" pitchFamily="50" charset="-127"/>
                <a:ea typeface="맑은 고딕" pitchFamily="50" charset="-127"/>
              </a:rPr>
              <a:t>Heesoon</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Yu</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Bojagi Collection</a:t>
            </a:r>
            <a:endParaRPr lang="ko-KR" altLang="en-US" sz="1000"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Group </a:t>
            </a:r>
            <a:r>
              <a:rPr lang="en-US" altLang="ko-KR" sz="1000" b="1" dirty="0" err="1">
                <a:latin typeface="맑은 고딕" pitchFamily="50" charset="-127"/>
                <a:ea typeface="맑은 고딕" pitchFamily="50" charset="-127"/>
              </a:rPr>
              <a:t>Exhibition_International</a:t>
            </a:r>
            <a:r>
              <a:rPr lang="en-US" altLang="ko-KR" sz="1000" b="1" dirty="0">
                <a:latin typeface="맑은 고딕" pitchFamily="50" charset="-127"/>
                <a:ea typeface="맑은 고딕" pitchFamily="50" charset="-127"/>
              </a:rPr>
              <a:t> Bojagi group works of artists from 10s countries including</a:t>
            </a:r>
          </a:p>
          <a:p>
            <a:pPr>
              <a:lnSpc>
                <a:spcPct val="150000"/>
              </a:lnSpc>
            </a:pPr>
            <a:r>
              <a:rPr lang="en-US" altLang="ko-KR" sz="1000" b="1" dirty="0">
                <a:latin typeface="맑은 고딕" pitchFamily="50" charset="-127"/>
                <a:ea typeface="맑은 고딕" pitchFamily="50" charset="-127"/>
              </a:rPr>
              <a:t>     US and Europe</a:t>
            </a:r>
          </a:p>
          <a:p>
            <a:pPr>
              <a:lnSpc>
                <a:spcPct val="150000"/>
              </a:lnSpc>
            </a:pPr>
            <a:r>
              <a:rPr lang="ko-KR" altLang="en-US"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Art Factory</a:t>
            </a:r>
            <a:r>
              <a:rPr lang="en-US" altLang="ko-KR" sz="1000" dirty="0">
                <a:latin typeface="맑은 고딕" pitchFamily="50" charset="-127"/>
                <a:ea typeface="맑은 고딕" pitchFamily="50" charset="-127"/>
              </a:rPr>
              <a:t>- 2012 KBF Bojagi &amp; Beyond </a:t>
            </a:r>
            <a:r>
              <a:rPr lang="en-US" altLang="ko-KR" sz="1000" dirty="0" err="1">
                <a:latin typeface="맑은 고딕" pitchFamily="50" charset="-127"/>
                <a:ea typeface="맑은 고딕" pitchFamily="50" charset="-127"/>
              </a:rPr>
              <a:t>Korea.US.Europe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RISD Bojagi Exhibition</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en-US" altLang="ko-KR" sz="1000" b="1" dirty="0" err="1">
                <a:latin typeface="맑은 고딕" pitchFamily="50" charset="-127"/>
                <a:ea typeface="맑은 고딕" pitchFamily="50" charset="-127"/>
              </a:rPr>
              <a:t>Lee&amp;Park</a:t>
            </a:r>
            <a:r>
              <a:rPr lang="en-US" altLang="ko-KR" sz="1000" b="1" dirty="0">
                <a:latin typeface="맑은 고딕" pitchFamily="50" charset="-127"/>
                <a:ea typeface="맑은 고딕" pitchFamily="50" charset="-127"/>
              </a:rPr>
              <a:t> Gallery</a:t>
            </a:r>
            <a:r>
              <a:rPr lang="en-US" altLang="ko-KR" sz="1000" dirty="0">
                <a:latin typeface="맑은 고딕" pitchFamily="50" charset="-127"/>
                <a:ea typeface="맑은 고딕" pitchFamily="50" charset="-127"/>
              </a:rPr>
              <a:t>- Korea/USA 'Seoul Inspiration', Quilt. Bojagi Exhibition</a:t>
            </a:r>
          </a:p>
          <a:p>
            <a:pPr>
              <a:lnSpc>
                <a:spcPct val="150000"/>
              </a:lnSpc>
            </a:pPr>
            <a:r>
              <a:rPr lang="en-US" altLang="ko-KR"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Art</a:t>
            </a:r>
            <a:r>
              <a:rPr lang="ko-KR" altLang="en-US" sz="1000" b="1"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Space</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With Artist- Korean Paper Artist Association ‘Paper Bojagi’ Group</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Exhibition</a:t>
            </a:r>
            <a:r>
              <a:rPr lang="ko-KR" altLang="en-US" sz="1000" dirty="0">
                <a:latin typeface="맑은 고딕" pitchFamily="50" charset="-127"/>
                <a:ea typeface="맑은 고딕" pitchFamily="50" charset="-127"/>
              </a:rPr>
              <a:t> </a:t>
            </a:r>
            <a:endParaRPr lang="en-US" altLang="ko-KR" sz="1000" dirty="0">
              <a:latin typeface="맑은 고딕" pitchFamily="50" charset="-127"/>
              <a:ea typeface="맑은 고딕" pitchFamily="50" charset="-127"/>
            </a:endParaRPr>
          </a:p>
          <a:p>
            <a:pPr>
              <a:lnSpc>
                <a:spcPct val="150000"/>
              </a:lnSpc>
            </a:pPr>
            <a:r>
              <a:rPr lang="ko-KR" altLang="en-US" sz="1000" dirty="0">
                <a:latin typeface="맑은 고딕" pitchFamily="50" charset="-127"/>
                <a:ea typeface="맑은 고딕" pitchFamily="50" charset="-127"/>
              </a:rPr>
              <a:t>○ </a:t>
            </a:r>
            <a:r>
              <a:rPr lang="en-US" altLang="ko-KR" sz="1000" b="1" dirty="0">
                <a:latin typeface="맑은 고딕" pitchFamily="50" charset="-127"/>
                <a:ea typeface="맑은 고딕" pitchFamily="50" charset="-127"/>
              </a:rPr>
              <a:t>Porcelain House Gallery </a:t>
            </a:r>
            <a:r>
              <a:rPr lang="en-US" altLang="ko-KR" sz="1000" dirty="0">
                <a:latin typeface="맑은 고딕" pitchFamily="50" charset="-127"/>
                <a:ea typeface="맑은 고딕" pitchFamily="50" charset="-127"/>
              </a:rPr>
              <a:t>- Bojagi</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International</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Art Costume Exhibition Invitation Exhibition</a:t>
            </a:r>
          </a:p>
          <a:p>
            <a:pPr>
              <a:lnSpc>
                <a:spcPct val="150000"/>
              </a:lnSpc>
            </a:pPr>
            <a:r>
              <a:rPr lang="en-US" altLang="ko-KR" sz="1000" dirty="0">
                <a:latin typeface="맑은 고딕" pitchFamily="50" charset="-127"/>
                <a:ea typeface="맑은 고딕" pitchFamily="50" charset="-127"/>
              </a:rPr>
              <a:t> Participating artist</a:t>
            </a:r>
            <a:r>
              <a:rPr lang="ko-KR" altLang="en-US" sz="1000" dirty="0">
                <a:latin typeface="맑은 고딕" pitchFamily="50" charset="-127"/>
                <a:ea typeface="맑은 고딕" pitchFamily="50" charset="-127"/>
              </a:rPr>
              <a:t> 김수정</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김영순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김영순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김영자</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김옥현</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김인자</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김지희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김태연</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김혜영</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김혜자</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나정희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노진영</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박경희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박영란</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신지혜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오순희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오승아</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오정은</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우현리</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유미강</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이명숙</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이복희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이성순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이소라</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이은숙</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이은실</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이정아</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이청실</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임선양</a:t>
            </a:r>
            <a:r>
              <a:rPr lang="en-US" altLang="ko-KR" sz="1000" dirty="0">
                <a:latin typeface="맑은 고딕" pitchFamily="50" charset="-127"/>
                <a:ea typeface="맑은 고딕" pitchFamily="50" charset="-127"/>
              </a:rPr>
              <a:t>/ / </a:t>
            </a:r>
            <a:r>
              <a:rPr lang="ko-KR" altLang="en-US" sz="1000" dirty="0" err="1">
                <a:latin typeface="맑은 고딕" pitchFamily="50" charset="-127"/>
                <a:ea typeface="맑은 고딕" pitchFamily="50" charset="-127"/>
              </a:rPr>
              <a:t>장혜홍</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정경연</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정예금</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주 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차영순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차지선</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최인숙</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한선주</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함정숙</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허인열</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유희순 </a:t>
            </a:r>
            <a:r>
              <a:rPr lang="en-US" altLang="ko-KR" sz="1000" dirty="0">
                <a:latin typeface="맑은 고딕" pitchFamily="50" charset="-127"/>
                <a:ea typeface="맑은 고딕" pitchFamily="50" charset="-127"/>
              </a:rPr>
              <a:t>Bojagi</a:t>
            </a:r>
            <a:r>
              <a:rPr lang="ko-KR" altLang="en-US" sz="1000" dirty="0">
                <a:latin typeface="맑은 고딕" pitchFamily="50" charset="-127"/>
                <a:ea typeface="맑은 고딕" pitchFamily="50" charset="-127"/>
              </a:rPr>
              <a:t> </a:t>
            </a:r>
            <a:r>
              <a:rPr lang="en-US" altLang="ko-KR" sz="1000" dirty="0">
                <a:latin typeface="맑은 고딕" pitchFamily="50" charset="-127"/>
                <a:ea typeface="맑은 고딕" pitchFamily="50" charset="-127"/>
              </a:rPr>
              <a:t>Collection/</a:t>
            </a:r>
          </a:p>
          <a:p>
            <a:pPr>
              <a:lnSpc>
                <a:spcPct val="150000"/>
              </a:lnSpc>
            </a:pPr>
            <a:r>
              <a:rPr lang="en-US" altLang="ko-KR" sz="1000" dirty="0">
                <a:latin typeface="맑은 고딕" pitchFamily="50" charset="-127"/>
                <a:ea typeface="맑은 고딕" pitchFamily="50" charset="-127"/>
              </a:rPr>
              <a:t>US, Alice Hill/ Barbara Shapiro/ Dawn Zero Erickson/ Jill Ault/ Jinja Kim </a:t>
            </a:r>
            <a:r>
              <a:rPr lang="en-US" altLang="ko-KR" sz="1000" dirty="0" err="1">
                <a:latin typeface="맑은 고딕" pitchFamily="50" charset="-127"/>
                <a:ea typeface="맑은 고딕" pitchFamily="50" charset="-127"/>
              </a:rPr>
              <a:t>Woollard</a:t>
            </a:r>
            <a:r>
              <a:rPr lang="en-US" altLang="ko-KR" sz="1000" dirty="0">
                <a:latin typeface="맑은 고딕" pitchFamily="50" charset="-127"/>
                <a:ea typeface="맑은 고딕" pitchFamily="50" charset="-127"/>
              </a:rPr>
              <a:t> / </a:t>
            </a:r>
            <a:r>
              <a:rPr lang="en-US" altLang="ko-KR" sz="1000" dirty="0" err="1">
                <a:latin typeface="맑은 고딕" pitchFamily="50" charset="-127"/>
                <a:ea typeface="맑은 고딕" pitchFamily="50" charset="-127"/>
              </a:rPr>
              <a:t>Jiseon</a:t>
            </a:r>
            <a:r>
              <a:rPr lang="en-US" altLang="ko-KR" sz="1000" dirty="0">
                <a:latin typeface="맑은 고딕" pitchFamily="50" charset="-127"/>
                <a:ea typeface="맑은 고딕" pitchFamily="50" charset="-127"/>
              </a:rPr>
              <a:t> Lee </a:t>
            </a:r>
            <a:r>
              <a:rPr lang="en-US" altLang="ko-KR" sz="1000" dirty="0" err="1">
                <a:latin typeface="맑은 고딕" pitchFamily="50" charset="-127"/>
                <a:ea typeface="맑은 고딕" pitchFamily="50" charset="-127"/>
              </a:rPr>
              <a:t>Isbara</a:t>
            </a:r>
            <a:r>
              <a:rPr lang="en-US" altLang="ko-KR" sz="1000" dirty="0">
                <a:latin typeface="맑은 고딕" pitchFamily="50" charset="-127"/>
                <a:ea typeface="맑은 고딕" pitchFamily="50" charset="-127"/>
              </a:rPr>
              <a:t> / Judy Harmony/ Julie </a:t>
            </a:r>
            <a:r>
              <a:rPr lang="en-US" altLang="ko-KR" sz="1000" dirty="0" err="1">
                <a:latin typeface="맑은 고딕" pitchFamily="50" charset="-127"/>
                <a:ea typeface="맑은 고딕" pitchFamily="50" charset="-127"/>
              </a:rPr>
              <a:t>Shirek</a:t>
            </a:r>
            <a:r>
              <a:rPr lang="en-US" altLang="ko-KR" sz="1000" dirty="0">
                <a:latin typeface="맑은 고딕" pitchFamily="50" charset="-127"/>
                <a:ea typeface="맑은 고딕" pitchFamily="50" charset="-127"/>
              </a:rPr>
              <a:t>/ Leonie </a:t>
            </a:r>
            <a:r>
              <a:rPr lang="en-US" altLang="ko-KR" sz="1000" dirty="0" err="1">
                <a:latin typeface="맑은 고딕" pitchFamily="50" charset="-127"/>
                <a:ea typeface="맑은 고딕" pitchFamily="50" charset="-127"/>
              </a:rPr>
              <a:t>Castelino</a:t>
            </a:r>
            <a:r>
              <a:rPr lang="en-US" altLang="ko-KR" sz="1000" dirty="0">
                <a:latin typeface="맑은 고딕" pitchFamily="50" charset="-127"/>
                <a:ea typeface="맑은 고딕" pitchFamily="50" charset="-127"/>
              </a:rPr>
              <a:t> / Marla </a:t>
            </a:r>
            <a:r>
              <a:rPr lang="en-US" altLang="ko-KR" sz="1000" dirty="0" err="1">
                <a:latin typeface="맑은 고딕" pitchFamily="50" charset="-127"/>
                <a:ea typeface="맑은 고딕" pitchFamily="50" charset="-127"/>
              </a:rPr>
              <a:t>Hattabaugh</a:t>
            </a:r>
            <a:r>
              <a:rPr lang="en-US" altLang="ko-KR" sz="1000" dirty="0">
                <a:latin typeface="맑은 고딕" pitchFamily="50" charset="-127"/>
                <a:ea typeface="맑은 고딕" pitchFamily="50" charset="-127"/>
              </a:rPr>
              <a:t>/ Mary Ruth Smith/ </a:t>
            </a:r>
            <a:r>
              <a:rPr lang="en-US" altLang="ko-KR" sz="1000" dirty="0" err="1">
                <a:latin typeface="맑은 고딕" pitchFamily="50" charset="-127"/>
                <a:ea typeface="맑은 고딕" pitchFamily="50" charset="-127"/>
              </a:rPr>
              <a:t>Mikyung</a:t>
            </a:r>
            <a:r>
              <a:rPr lang="en-US" altLang="ko-KR" sz="1000" dirty="0">
                <a:latin typeface="맑은 고딕" pitchFamily="50" charset="-127"/>
                <a:ea typeface="맑은 고딕" pitchFamily="50" charset="-127"/>
              </a:rPr>
              <a:t> Lee/ Patricia </a:t>
            </a:r>
            <a:r>
              <a:rPr lang="en-US" altLang="ko-KR" sz="1000" dirty="0" err="1">
                <a:latin typeface="맑은 고딕" pitchFamily="50" charset="-127"/>
                <a:ea typeface="맑은 고딕" pitchFamily="50" charset="-127"/>
              </a:rPr>
              <a:t>Marlarcher</a:t>
            </a:r>
            <a:r>
              <a:rPr lang="en-US" altLang="ko-KR" sz="1000" dirty="0">
                <a:latin typeface="맑은 고딕" pitchFamily="50" charset="-127"/>
                <a:ea typeface="맑은 고딕" pitchFamily="50" charset="-127"/>
              </a:rPr>
              <a:t>/ Patti King/ Precious Love/ Paula </a:t>
            </a:r>
            <a:r>
              <a:rPr lang="en-US" altLang="ko-KR" sz="1000" dirty="0" err="1">
                <a:latin typeface="맑은 고딕" pitchFamily="50" charset="-127"/>
                <a:ea typeface="맑은 고딕" pitchFamily="50" charset="-127"/>
              </a:rPr>
              <a:t>Rath</a:t>
            </a:r>
            <a:r>
              <a:rPr lang="en-US" altLang="ko-KR" sz="1000" dirty="0">
                <a:latin typeface="맑은 고딕" pitchFamily="50" charset="-127"/>
                <a:ea typeface="맑은 고딕" pitchFamily="50" charset="-127"/>
              </a:rPr>
              <a:t>/ Ruth Marchese/ Sharon Lin/ </a:t>
            </a:r>
            <a:r>
              <a:rPr lang="en-US" altLang="ko-KR" sz="1000" dirty="0" err="1">
                <a:latin typeface="맑은 고딕" pitchFamily="50" charset="-127"/>
                <a:ea typeface="맑은 고딕" pitchFamily="50" charset="-127"/>
              </a:rPr>
              <a:t>Sunha</a:t>
            </a:r>
            <a:r>
              <a:rPr lang="en-US" altLang="ko-KR" sz="1000" dirty="0">
                <a:latin typeface="맑은 고딕" pitchFamily="50" charset="-127"/>
                <a:ea typeface="맑은 고딕" pitchFamily="50" charset="-127"/>
              </a:rPr>
              <a:t> Hwang/ </a:t>
            </a:r>
            <a:r>
              <a:rPr lang="en-US" altLang="ko-KR" sz="1000" dirty="0" err="1">
                <a:latin typeface="맑은 고딕" pitchFamily="50" charset="-127"/>
                <a:ea typeface="맑은 고딕" pitchFamily="50" charset="-127"/>
              </a:rPr>
              <a:t>WonJu</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Seo</a:t>
            </a:r>
            <a:r>
              <a:rPr lang="en-US" altLang="ko-KR" sz="1000" dirty="0">
                <a:latin typeface="맑은 고딕" pitchFamily="50" charset="-127"/>
                <a:ea typeface="맑은 고딕" pitchFamily="50" charset="-127"/>
              </a:rPr>
              <a:t>/ Yolanda Sanchez</a:t>
            </a:r>
          </a:p>
          <a:p>
            <a:pPr>
              <a:lnSpc>
                <a:spcPct val="150000"/>
              </a:lnSpc>
            </a:pPr>
            <a:r>
              <a:rPr lang="en-US" altLang="ko-KR" sz="1000" dirty="0">
                <a:latin typeface="맑은 고딕" pitchFamily="50" charset="-127"/>
                <a:ea typeface="맑은 고딕" pitchFamily="50" charset="-127"/>
              </a:rPr>
              <a:t>RISD, Beverley Thomas/ Cherry Johnson/ </a:t>
            </a:r>
            <a:r>
              <a:rPr lang="en-US" altLang="ko-KR" sz="1000" dirty="0" err="1">
                <a:latin typeface="맑은 고딕" pitchFamily="50" charset="-127"/>
                <a:ea typeface="맑은 고딕" pitchFamily="50" charset="-127"/>
              </a:rPr>
              <a:t>ChungIm</a:t>
            </a:r>
            <a:r>
              <a:rPr lang="en-US" altLang="ko-KR" sz="1000" dirty="0">
                <a:latin typeface="맑은 고딕" pitchFamily="50" charset="-127"/>
                <a:ea typeface="맑은 고딕" pitchFamily="50" charset="-127"/>
              </a:rPr>
              <a:t> Kim/ Clara Hagen/ Elisabeth Wasserman/ </a:t>
            </a:r>
            <a:r>
              <a:rPr lang="en-US" altLang="ko-KR" sz="1000" dirty="0" err="1">
                <a:latin typeface="맑은 고딕" pitchFamily="50" charset="-127"/>
                <a:ea typeface="맑은 고딕" pitchFamily="50" charset="-127"/>
              </a:rPr>
              <a:t>Gerdur</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Gudmundsdottir</a:t>
            </a:r>
            <a:r>
              <a:rPr lang="en-US" altLang="ko-KR" sz="1000" dirty="0">
                <a:latin typeface="맑은 고딕" pitchFamily="50" charset="-127"/>
                <a:ea typeface="맑은 고딕" pitchFamily="50" charset="-127"/>
              </a:rPr>
              <a:t>/ Hanne </a:t>
            </a:r>
            <a:r>
              <a:rPr lang="en-US" altLang="ko-KR" sz="1000" dirty="0" err="1">
                <a:latin typeface="맑은 고딕" pitchFamily="50" charset="-127"/>
                <a:ea typeface="맑은 고딕" pitchFamily="50" charset="-127"/>
              </a:rPr>
              <a:t>Lukka</a:t>
            </a:r>
            <a:r>
              <a:rPr lang="en-US" altLang="ko-KR" sz="1000" dirty="0">
                <a:latin typeface="맑은 고딕" pitchFamily="50" charset="-127"/>
                <a:ea typeface="맑은 고딕" pitchFamily="50" charset="-127"/>
              </a:rPr>
              <a:t>/ Jeannette Jackson/ Judith </a:t>
            </a:r>
            <a:r>
              <a:rPr lang="en-US" altLang="ko-KR" sz="1000" dirty="0" err="1">
                <a:latin typeface="맑은 고딕" pitchFamily="50" charset="-127"/>
                <a:ea typeface="맑은 고딕" pitchFamily="50" charset="-127"/>
              </a:rPr>
              <a:t>Mundwiler</a:t>
            </a:r>
            <a:r>
              <a:rPr lang="en-US" altLang="ko-KR" sz="1000" dirty="0">
                <a:latin typeface="맑은 고딕" pitchFamily="50" charset="-127"/>
                <a:ea typeface="맑은 고딕" pitchFamily="50" charset="-127"/>
              </a:rPr>
              <a:t>/ Karin </a:t>
            </a:r>
            <a:r>
              <a:rPr lang="en-US" altLang="ko-KR" sz="1000" dirty="0" err="1">
                <a:latin typeface="맑은 고딕" pitchFamily="50" charset="-127"/>
                <a:ea typeface="맑은 고딕" pitchFamily="50" charset="-127"/>
              </a:rPr>
              <a:t>Kunori</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Kirsi</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Niinimäki</a:t>
            </a:r>
            <a:r>
              <a:rPr lang="en-US" altLang="ko-KR" sz="1000" dirty="0">
                <a:latin typeface="맑은 고딕" pitchFamily="50" charset="-127"/>
                <a:ea typeface="맑은 고딕" pitchFamily="50" charset="-127"/>
              </a:rPr>
              <a:t>/ Marianne </a:t>
            </a:r>
            <a:r>
              <a:rPr lang="en-US" altLang="ko-KR" sz="1000" dirty="0" err="1">
                <a:latin typeface="맑은 고딕" pitchFamily="50" charset="-127"/>
                <a:ea typeface="맑은 고딕" pitchFamily="50" charset="-127"/>
              </a:rPr>
              <a:t>Penberthy</a:t>
            </a:r>
            <a:r>
              <a:rPr lang="en-US" altLang="ko-KR" sz="1000" dirty="0">
                <a:latin typeface="맑은 고딕" pitchFamily="50" charset="-127"/>
                <a:ea typeface="맑은 고딕" pitchFamily="50" charset="-127"/>
              </a:rPr>
              <a:t>/ Marianne </a:t>
            </a:r>
            <a:r>
              <a:rPr lang="en-US" altLang="ko-KR" sz="1000" dirty="0" err="1">
                <a:latin typeface="맑은 고딕" pitchFamily="50" charset="-127"/>
                <a:ea typeface="맑은 고딕" pitchFamily="50" charset="-127"/>
              </a:rPr>
              <a:t>Radman</a:t>
            </a:r>
            <a:r>
              <a:rPr lang="en-US" altLang="ko-KR" sz="1000" dirty="0">
                <a:latin typeface="맑은 고딕" pitchFamily="50" charset="-127"/>
                <a:ea typeface="맑은 고딕" pitchFamily="50" charset="-127"/>
              </a:rPr>
              <a:t>/ Molly </a:t>
            </a:r>
            <a:r>
              <a:rPr lang="en-US" altLang="ko-KR" sz="1000" dirty="0" err="1">
                <a:latin typeface="맑은 고딕" pitchFamily="50" charset="-127"/>
                <a:ea typeface="맑은 고딕" pitchFamily="50" charset="-127"/>
              </a:rPr>
              <a:t>Bullick</a:t>
            </a:r>
            <a:r>
              <a:rPr lang="en-US" altLang="ko-KR" sz="1000" dirty="0">
                <a:latin typeface="맑은 고딕" pitchFamily="50" charset="-127"/>
                <a:ea typeface="맑은 고딕" pitchFamily="50" charset="-127"/>
              </a:rPr>
              <a:t>/ Nami </a:t>
            </a:r>
            <a:r>
              <a:rPr lang="en-US" altLang="ko-KR" sz="1000" dirty="0" err="1">
                <a:latin typeface="맑은 고딕" pitchFamily="50" charset="-127"/>
                <a:ea typeface="맑은 고딕" pitchFamily="50" charset="-127"/>
              </a:rPr>
              <a:t>Minaki</a:t>
            </a:r>
            <a:r>
              <a:rPr lang="en-US" altLang="ko-KR" sz="1000" dirty="0">
                <a:latin typeface="맑은 고딕" pitchFamily="50" charset="-127"/>
                <a:ea typeface="맑은 고딕" pitchFamily="50" charset="-127"/>
              </a:rPr>
              <a:t>/ Neola Mills/ </a:t>
            </a:r>
            <a:r>
              <a:rPr lang="en-US" altLang="ko-KR" sz="1000" dirty="0" err="1">
                <a:latin typeface="맑은 고딕" pitchFamily="50" charset="-127"/>
                <a:ea typeface="맑은 고딕" pitchFamily="50" charset="-127"/>
              </a:rPr>
              <a:t>Robi</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Szalay</a:t>
            </a:r>
            <a:r>
              <a:rPr lang="en-US" altLang="ko-KR" sz="1000" dirty="0">
                <a:latin typeface="맑은 고딕" pitchFamily="50" charset="-127"/>
                <a:ea typeface="맑은 고딕" pitchFamily="50" charset="-127"/>
              </a:rPr>
              <a:t>/ Ruth </a:t>
            </a:r>
            <a:r>
              <a:rPr lang="en-US" altLang="ko-KR" sz="1000" dirty="0" err="1">
                <a:latin typeface="맑은 고딕" pitchFamily="50" charset="-127"/>
                <a:ea typeface="맑은 고딕" pitchFamily="50" charset="-127"/>
              </a:rPr>
              <a:t>Hofstaetter</a:t>
            </a:r>
            <a:r>
              <a:rPr lang="en-US" altLang="ko-KR" sz="1000" dirty="0">
                <a:latin typeface="맑은 고딕" pitchFamily="50" charset="-127"/>
                <a:ea typeface="맑은 고딕" pitchFamily="50" charset="-127"/>
              </a:rPr>
              <a:t>/ Sarah Tucker/ Sigrid </a:t>
            </a:r>
            <a:r>
              <a:rPr lang="en-US" altLang="ko-KR" sz="1000" dirty="0" err="1">
                <a:latin typeface="맑은 고딕" pitchFamily="50" charset="-127"/>
                <a:ea typeface="맑은 고딕" pitchFamily="50" charset="-127"/>
              </a:rPr>
              <a:t>Bannier</a:t>
            </a:r>
            <a:r>
              <a:rPr lang="en-US" altLang="ko-KR" sz="1000" dirty="0">
                <a:latin typeface="맑은 고딕" pitchFamily="50" charset="-127"/>
                <a:ea typeface="맑은 고딕" pitchFamily="50" charset="-127"/>
              </a:rPr>
              <a:t>/ Silvia Bos/ Wendy Lugg/ Yvonne Sutter/ </a:t>
            </a:r>
            <a:r>
              <a:rPr lang="en-US" altLang="ko-KR" sz="1000" dirty="0" err="1">
                <a:latin typeface="맑은 고딕" pitchFamily="50" charset="-127"/>
                <a:ea typeface="맑은 고딕" pitchFamily="50" charset="-127"/>
              </a:rPr>
              <a:t>LynNixon</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길태윤</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김경숙</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김유미</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김정식</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노은희</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양상훈</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양주현</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오명희</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유봉희</a:t>
            </a:r>
            <a:r>
              <a:rPr lang="en-US" altLang="ko-KR" sz="1000" dirty="0">
                <a:latin typeface="맑은 고딕" pitchFamily="50" charset="-127"/>
                <a:ea typeface="맑은 고딕" pitchFamily="50" charset="-127"/>
              </a:rPr>
              <a:t>/</a:t>
            </a:r>
            <a:r>
              <a:rPr lang="ko-KR" altLang="en-US" sz="1000" dirty="0" err="1">
                <a:latin typeface="맑은 고딕" pitchFamily="50" charset="-127"/>
                <a:ea typeface="맑은 고딕" pitchFamily="50" charset="-127"/>
              </a:rPr>
              <a:t>이일수</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이효선</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정영모</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정지영</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홍영진</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황소정</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김은주</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김혜숙</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박 영</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윤필남</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이정애</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장미선</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장흥숙</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조보경</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최은영</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최혜열</a:t>
            </a:r>
            <a:r>
              <a:rPr lang="en-US" altLang="ko-KR" sz="1000" dirty="0">
                <a:latin typeface="맑은 고딕" pitchFamily="50" charset="-127"/>
                <a:ea typeface="맑은 고딕" pitchFamily="50" charset="-127"/>
              </a:rPr>
              <a:t>/ Alice Hill / Judith Harmony / Loraine Sample/ Sharon Richard/</a:t>
            </a:r>
            <a:r>
              <a:rPr lang="ko-KR" altLang="en-US" sz="1000" dirty="0" err="1">
                <a:latin typeface="맑은 고딕" pitchFamily="50" charset="-127"/>
                <a:ea typeface="맑은 고딕" pitchFamily="50" charset="-127"/>
              </a:rPr>
              <a:t>간문자</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김정혜</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김혜연</a:t>
            </a:r>
            <a:r>
              <a:rPr lang="en-US" altLang="ko-KR" sz="1000" dirty="0">
                <a:latin typeface="맑은 고딕" pitchFamily="50" charset="-127"/>
                <a:ea typeface="맑은 고딕" pitchFamily="50" charset="-127"/>
              </a:rPr>
              <a:t>/</a:t>
            </a:r>
            <a:r>
              <a:rPr lang="ko-KR" altLang="en-US" sz="1000" dirty="0">
                <a:latin typeface="맑은 고딕" pitchFamily="50" charset="-127"/>
                <a:ea typeface="맑은 고딕" pitchFamily="50" charset="-127"/>
              </a:rPr>
              <a:t>문순영</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문연희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박선희</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박현신</a:t>
            </a:r>
            <a:r>
              <a:rPr lang="en-US" altLang="ko-KR" sz="1000" dirty="0">
                <a:latin typeface="맑은 고딕" pitchFamily="50" charset="-127"/>
                <a:ea typeface="맑은 고딕" pitchFamily="50" charset="-127"/>
              </a:rPr>
              <a:t>/ </a:t>
            </a:r>
            <a:r>
              <a:rPr lang="ko-KR" altLang="en-US" sz="1000" dirty="0" err="1">
                <a:latin typeface="맑은 고딕" pitchFamily="50" charset="-127"/>
                <a:ea typeface="맑은 고딕" pitchFamily="50" charset="-127"/>
              </a:rPr>
              <a:t>배천범</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이경옥</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이정희</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이준화</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정 현</a:t>
            </a:r>
            <a:r>
              <a:rPr lang="en-US" altLang="ko-KR" sz="1000" dirty="0">
                <a:latin typeface="맑은 고딕" pitchFamily="50" charset="-127"/>
                <a:ea typeface="맑은 고딕" pitchFamily="50" charset="-127"/>
              </a:rPr>
              <a:t>/ </a:t>
            </a:r>
            <a:r>
              <a:rPr lang="ko-KR" altLang="en-US" sz="1000" dirty="0">
                <a:latin typeface="맑은 고딕" pitchFamily="50" charset="-127"/>
                <a:ea typeface="맑은 고딕" pitchFamily="50" charset="-127"/>
              </a:rPr>
              <a:t>황지연</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Bannier</a:t>
            </a:r>
            <a:r>
              <a:rPr lang="en-US" altLang="ko-KR" sz="1000" dirty="0">
                <a:latin typeface="맑은 고딕" pitchFamily="50" charset="-127"/>
                <a:ea typeface="맑은 고딕" pitchFamily="50" charset="-127"/>
              </a:rPr>
              <a:t> </a:t>
            </a:r>
            <a:r>
              <a:rPr lang="en-US" altLang="ko-KR" sz="1000" dirty="0" err="1">
                <a:latin typeface="맑은 고딕" pitchFamily="50" charset="-127"/>
                <a:ea typeface="맑은 고딕" pitchFamily="50" charset="-127"/>
              </a:rPr>
              <a:t>Filz</a:t>
            </a:r>
            <a:r>
              <a:rPr lang="en-US" altLang="ko-KR" sz="1000" dirty="0">
                <a:latin typeface="맑은 고딕" pitchFamily="50" charset="-127"/>
                <a:ea typeface="맑은 고딕" pitchFamily="50" charset="-127"/>
              </a:rPr>
              <a:t>/ Beatriz </a:t>
            </a:r>
            <a:r>
              <a:rPr lang="en-US" altLang="ko-KR" sz="1000" dirty="0" err="1">
                <a:latin typeface="맑은 고딕" pitchFamily="50" charset="-127"/>
                <a:ea typeface="맑은 고딕" pitchFamily="50" charset="-127"/>
              </a:rPr>
              <a:t>Schaaf-Glesser</a:t>
            </a:r>
            <a:r>
              <a:rPr lang="en-US" altLang="ko-KR" sz="1000" dirty="0">
                <a:latin typeface="맑은 고딕" pitchFamily="50" charset="-127"/>
                <a:ea typeface="맑은 고딕" pitchFamily="50" charset="-127"/>
              </a:rPr>
              <a:t>/ Catherine O'Leary/ </a:t>
            </a:r>
            <a:r>
              <a:rPr lang="en-US" altLang="ko-KR" sz="1000" dirty="0" err="1">
                <a:latin typeface="맑은 고딕" pitchFamily="50" charset="-127"/>
                <a:ea typeface="맑은 고딕" pitchFamily="50" charset="-127"/>
              </a:rPr>
              <a:t>Judilee</a:t>
            </a:r>
            <a:r>
              <a:rPr lang="en-US" altLang="ko-KR" sz="1000" dirty="0">
                <a:latin typeface="맑은 고딕" pitchFamily="50" charset="-127"/>
                <a:ea typeface="맑은 고딕" pitchFamily="50" charset="-127"/>
              </a:rPr>
              <a:t> Fitzhugh/ Karen Hampton/ Risa5Benson/ </a:t>
            </a:r>
            <a:r>
              <a:rPr lang="en-US" altLang="ko-KR" sz="1000" dirty="0" err="1">
                <a:latin typeface="맑은 고딕" pitchFamily="50" charset="-127"/>
                <a:ea typeface="맑은 고딕" pitchFamily="50" charset="-127"/>
              </a:rPr>
              <a:t>Prescious</a:t>
            </a:r>
            <a:r>
              <a:rPr lang="en-US" altLang="ko-KR" sz="1000" dirty="0">
                <a:latin typeface="맑은 고딕" pitchFamily="50" charset="-127"/>
                <a:ea typeface="맑은 고딕" pitchFamily="50" charset="-127"/>
              </a:rPr>
              <a:t> Lovell </a:t>
            </a:r>
          </a:p>
          <a:p>
            <a:pPr>
              <a:lnSpc>
                <a:spcPct val="150000"/>
              </a:lnSpc>
            </a:pPr>
            <a:endParaRPr lang="en-US" altLang="ko-KR" sz="1000" dirty="0">
              <a:latin typeface="맑은 고딕" pitchFamily="50" charset="-127"/>
              <a:ea typeface="맑은 고딕" pitchFamily="50" charset="-127"/>
            </a:endParaRPr>
          </a:p>
        </p:txBody>
      </p:sp>
      <p:sp>
        <p:nvSpPr>
          <p:cNvPr id="10" name="슬라이드 번호 개체 틀 9"/>
          <p:cNvSpPr>
            <a:spLocks noGrp="1"/>
          </p:cNvSpPr>
          <p:nvPr>
            <p:ph type="sldNum" sz="quarter" idx="12"/>
          </p:nvPr>
        </p:nvSpPr>
        <p:spPr>
          <a:xfrm>
            <a:off x="8172400" y="6245225"/>
            <a:ext cx="514400"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7</a:t>
            </a:fld>
            <a:endParaRPr lang="en-US" altLang="ko-KR" sz="900" dirty="0">
              <a:latin typeface="맑은 고딕" pitchFamily="50" charset="-127"/>
              <a:ea typeface="맑은 고딕" pitchFamily="50" charset="-127"/>
            </a:endParaRPr>
          </a:p>
        </p:txBody>
      </p:sp>
      <p:pic>
        <p:nvPicPr>
          <p:cNvPr id="2051" name="Picture 3" descr="H:\2012 KBF\Artists(작가자료)\허동화\1.jpg"/>
          <p:cNvPicPr>
            <a:picLocks noChangeAspect="1" noChangeArrowheads="1"/>
          </p:cNvPicPr>
          <p:nvPr/>
        </p:nvPicPr>
        <p:blipFill>
          <a:blip r:embed="rId3" cstate="print"/>
          <a:srcRect/>
          <a:stretch>
            <a:fillRect/>
          </a:stretch>
        </p:blipFill>
        <p:spPr bwMode="auto">
          <a:xfrm>
            <a:off x="6773863" y="908720"/>
            <a:ext cx="1758950" cy="1609725"/>
          </a:xfrm>
          <a:prstGeom prst="rect">
            <a:avLst/>
          </a:prstGeom>
          <a:noFill/>
        </p:spPr>
      </p:pic>
      <p:sp>
        <p:nvSpPr>
          <p:cNvPr id="11" name="직사각형 5"/>
          <p:cNvSpPr>
            <a:spLocks noChangeArrowheads="1"/>
          </p:cNvSpPr>
          <p:nvPr/>
        </p:nvSpPr>
        <p:spPr bwMode="auto">
          <a:xfrm>
            <a:off x="6715616" y="2518445"/>
            <a:ext cx="1971184" cy="481029"/>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b="1" dirty="0">
                <a:latin typeface="맑은 고딕" pitchFamily="50" charset="-127"/>
                <a:ea typeface="맑은 고딕" pitchFamily="50" charset="-127"/>
              </a:rPr>
              <a:t>The Museum of Korean Embroidery,</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Donghwa</a:t>
            </a:r>
            <a:r>
              <a:rPr lang="en-US" altLang="ko-KR" sz="900" dirty="0">
                <a:latin typeface="맑은 고딕" pitchFamily="50" charset="-127"/>
                <a:ea typeface="맑은 고딕" pitchFamily="50" charset="-127"/>
              </a:rPr>
              <a:t> Huh</a:t>
            </a:r>
            <a:endParaRPr lang="ko-KR" altLang="en-US" sz="900" dirty="0">
              <a:latin typeface="맑은 고딕" pitchFamily="50" charset="-127"/>
              <a:ea typeface="맑은 고딕" pitchFamily="50" charset="-12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8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Six Paju</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Heyri</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Artists’ Village</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Galleries</a:t>
            </a: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4608884" cy="369332"/>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Examples of Work Images</a:t>
            </a:r>
          </a:p>
        </p:txBody>
      </p:sp>
      <p:sp>
        <p:nvSpPr>
          <p:cNvPr id="10" name="슬라이드 번호 개체 틀 9"/>
          <p:cNvSpPr>
            <a:spLocks noGrp="1"/>
          </p:cNvSpPr>
          <p:nvPr>
            <p:ph type="sldNum" sz="quarter" idx="12"/>
          </p:nvPr>
        </p:nvSpPr>
        <p:spPr>
          <a:xfrm>
            <a:off x="8136396" y="6245225"/>
            <a:ext cx="550404"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8</a:t>
            </a:fld>
            <a:endParaRPr lang="en-US" altLang="ko-KR" sz="900" dirty="0">
              <a:latin typeface="맑은 고딕" pitchFamily="50" charset="-127"/>
              <a:ea typeface="맑은 고딕" pitchFamily="50" charset="-127"/>
            </a:endParaRPr>
          </a:p>
        </p:txBody>
      </p:sp>
      <p:pic>
        <p:nvPicPr>
          <p:cNvPr id="1027" name="Picture 3" descr="H:\2012 KBF\Artists(작가자료)\김순희관장님 옛보자기\1H7U8337-00.jpg"/>
          <p:cNvPicPr>
            <a:picLocks noChangeAspect="1" noChangeArrowheads="1"/>
          </p:cNvPicPr>
          <p:nvPr/>
        </p:nvPicPr>
        <p:blipFill>
          <a:blip r:embed="rId3" cstate="print">
            <a:lum contrast="20000"/>
          </a:blip>
          <a:srcRect/>
          <a:stretch>
            <a:fillRect/>
          </a:stretch>
        </p:blipFill>
        <p:spPr bwMode="auto">
          <a:xfrm>
            <a:off x="701716" y="2643182"/>
            <a:ext cx="1800225" cy="1800225"/>
          </a:xfrm>
          <a:prstGeom prst="rect">
            <a:avLst/>
          </a:prstGeom>
          <a:noFill/>
        </p:spPr>
      </p:pic>
      <p:pic>
        <p:nvPicPr>
          <p:cNvPr id="1030" name="Picture 6" descr="H:\2012 KBF\Artists(작가자료)\함정숙\함정숙 보자기 (2).jpg"/>
          <p:cNvPicPr>
            <a:picLocks noChangeAspect="1" noChangeArrowheads="1"/>
          </p:cNvPicPr>
          <p:nvPr/>
        </p:nvPicPr>
        <p:blipFill>
          <a:blip r:embed="rId4" cstate="print"/>
          <a:srcRect/>
          <a:stretch>
            <a:fillRect/>
          </a:stretch>
        </p:blipFill>
        <p:spPr bwMode="auto">
          <a:xfrm>
            <a:off x="6664312" y="2714620"/>
            <a:ext cx="1765340" cy="1728562"/>
          </a:xfrm>
          <a:prstGeom prst="rect">
            <a:avLst/>
          </a:prstGeom>
          <a:noFill/>
        </p:spPr>
      </p:pic>
      <p:pic>
        <p:nvPicPr>
          <p:cNvPr id="1031" name="Picture 7" descr="H:\2012 KBF\Artists(작가자료)\유희순\전안보.jpg"/>
          <p:cNvPicPr>
            <a:picLocks noChangeAspect="1" noChangeArrowheads="1"/>
          </p:cNvPicPr>
          <p:nvPr/>
        </p:nvPicPr>
        <p:blipFill>
          <a:blip r:embed="rId5" cstate="print"/>
          <a:srcRect t="7938"/>
          <a:stretch>
            <a:fillRect/>
          </a:stretch>
        </p:blipFill>
        <p:spPr bwMode="auto">
          <a:xfrm>
            <a:off x="2606398" y="2636381"/>
            <a:ext cx="1894164" cy="1806801"/>
          </a:xfrm>
          <a:prstGeom prst="rect">
            <a:avLst/>
          </a:prstGeom>
          <a:noFill/>
        </p:spPr>
      </p:pic>
      <p:sp>
        <p:nvSpPr>
          <p:cNvPr id="11" name="직사각형 10"/>
          <p:cNvSpPr/>
          <p:nvPr/>
        </p:nvSpPr>
        <p:spPr>
          <a:xfrm>
            <a:off x="701716" y="4641740"/>
            <a:ext cx="7758138" cy="481029"/>
          </a:xfrm>
          <a:prstGeom prst="rect">
            <a:avLst/>
          </a:prstGeom>
        </p:spPr>
        <p:txBody>
          <a:bodyPr wrap="square">
            <a:spAutoFit/>
          </a:bodyPr>
          <a:lstStyle/>
          <a:p>
            <a:pPr>
              <a:lnSpc>
                <a:spcPct val="150000"/>
              </a:lnSpc>
            </a:pPr>
            <a:r>
              <a:rPr lang="en-US" altLang="ko-KR" sz="900" dirty="0">
                <a:latin typeface="맑은 고딕" pitchFamily="50" charset="-127"/>
                <a:ea typeface="맑은 고딕" pitchFamily="50" charset="-127"/>
              </a:rPr>
              <a:t>Director of </a:t>
            </a:r>
            <a:r>
              <a:rPr lang="en-US" altLang="ko-KR" sz="900" dirty="0" err="1">
                <a:latin typeface="맑은 고딕" pitchFamily="50" charset="-127"/>
                <a:ea typeface="맑은 고딕" pitchFamily="50" charset="-127"/>
              </a:rPr>
              <a:t>Chojun</a:t>
            </a:r>
            <a:r>
              <a:rPr lang="en-US" altLang="ko-KR" sz="900" dirty="0">
                <a:latin typeface="맑은 고딕" pitchFamily="50" charset="-127"/>
                <a:ea typeface="맑은 고딕" pitchFamily="50" charset="-127"/>
              </a:rPr>
              <a:t> Museum           Embroidery Master </a:t>
            </a:r>
            <a:r>
              <a:rPr lang="en-US" altLang="ko-KR" sz="900" dirty="0" err="1">
                <a:latin typeface="맑은 고딕" pitchFamily="50" charset="-127"/>
                <a:ea typeface="맑은 고딕" pitchFamily="50" charset="-127"/>
              </a:rPr>
              <a:t>Heesoon</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Yoo</a:t>
            </a:r>
            <a:r>
              <a:rPr lang="en-US" altLang="ko-KR" sz="900" dirty="0">
                <a:latin typeface="맑은 고딕" pitchFamily="50" charset="-127"/>
                <a:ea typeface="맑은 고딕" pitchFamily="50" charset="-127"/>
              </a:rPr>
              <a:t>,     Director of The Museum of Korean        FAF Founder</a:t>
            </a:r>
            <a:r>
              <a:rPr lang="ko-KR" altLang="en-US"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Jeongsuk</a:t>
            </a:r>
            <a:r>
              <a:rPr lang="en-US" altLang="ko-KR" sz="900" dirty="0">
                <a:latin typeface="맑은 고딕" pitchFamily="50" charset="-127"/>
                <a:ea typeface="맑은 고딕" pitchFamily="50" charset="-127"/>
              </a:rPr>
              <a:t> Ham</a:t>
            </a:r>
          </a:p>
          <a:p>
            <a:pPr>
              <a:lnSpc>
                <a:spcPct val="150000"/>
              </a:lnSpc>
            </a:pPr>
            <a:r>
              <a:rPr lang="en-US" altLang="ko-KR" sz="900" dirty="0" err="1">
                <a:latin typeface="맑은 고딕" pitchFamily="50" charset="-127"/>
                <a:ea typeface="맑은 고딕" pitchFamily="50" charset="-127"/>
              </a:rPr>
              <a:t>Soonhee</a:t>
            </a:r>
            <a:r>
              <a:rPr lang="en-US" altLang="ko-KR" sz="900" dirty="0">
                <a:latin typeface="맑은 고딕" pitchFamily="50" charset="-127"/>
                <a:ea typeface="맑은 고딕" pitchFamily="50" charset="-127"/>
              </a:rPr>
              <a:t> Kim,                                                                               Embroidery </a:t>
            </a:r>
            <a:r>
              <a:rPr lang="en-US" altLang="ko-KR" sz="900" dirty="0" err="1">
                <a:latin typeface="맑은 고딕" pitchFamily="50" charset="-127"/>
                <a:ea typeface="맑은 고딕" pitchFamily="50" charset="-127"/>
              </a:rPr>
              <a:t>Donghwa</a:t>
            </a:r>
            <a:r>
              <a:rPr lang="en-US" altLang="ko-KR" sz="900" dirty="0">
                <a:latin typeface="맑은 고딕" pitchFamily="50" charset="-127"/>
                <a:ea typeface="맑은 고딕" pitchFamily="50" charset="-127"/>
              </a:rPr>
              <a:t> Huh,	</a:t>
            </a:r>
            <a:endParaRPr lang="ko-KR" altLang="en-US" sz="900" dirty="0">
              <a:latin typeface="맑은 고딕" pitchFamily="50" charset="-127"/>
              <a:ea typeface="맑은 고딕" pitchFamily="50" charset="-127"/>
            </a:endParaRPr>
          </a:p>
        </p:txBody>
      </p:sp>
      <p:pic>
        <p:nvPicPr>
          <p:cNvPr id="2" name="Picture 3" descr="H:\2012 KBF\Artists(작가자료)\허동화\2.jpg"/>
          <p:cNvPicPr>
            <a:picLocks noChangeAspect="1" noChangeArrowheads="1"/>
          </p:cNvPicPr>
          <p:nvPr/>
        </p:nvPicPr>
        <p:blipFill>
          <a:blip r:embed="rId6">
            <a:lum contrast="30000"/>
          </a:blip>
          <a:srcRect/>
          <a:stretch>
            <a:fillRect/>
          </a:stretch>
        </p:blipFill>
        <p:spPr bwMode="auto">
          <a:xfrm>
            <a:off x="4627866" y="2643182"/>
            <a:ext cx="1788065" cy="1800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6"/>
          <p:cNvSpPr>
            <a:spLocks noChangeShapeType="1"/>
          </p:cNvSpPr>
          <p:nvPr/>
        </p:nvSpPr>
        <p:spPr bwMode="auto">
          <a:xfrm>
            <a:off x="611188" y="837481"/>
            <a:ext cx="7921625" cy="0"/>
          </a:xfrm>
          <a:prstGeom prst="line">
            <a:avLst/>
          </a:prstGeom>
          <a:noFill/>
          <a:ln w="25400">
            <a:solidFill>
              <a:schemeClr val="accent1">
                <a:lumMod val="25000"/>
              </a:schemeClr>
            </a:solidFill>
            <a:round/>
            <a:headEnd/>
            <a:tailEnd/>
          </a:ln>
        </p:spPr>
        <p:txBody>
          <a:bodyPr/>
          <a:lstStyle/>
          <a:p>
            <a:endParaRPr lang="ko-KR" altLang="en-US"/>
          </a:p>
        </p:txBody>
      </p:sp>
      <p:sp>
        <p:nvSpPr>
          <p:cNvPr id="3076" name="Text Box 12"/>
          <p:cNvSpPr txBox="1">
            <a:spLocks noChangeArrowheads="1"/>
          </p:cNvSpPr>
          <p:nvPr/>
        </p:nvSpPr>
        <p:spPr bwMode="auto">
          <a:xfrm>
            <a:off x="534987" y="332656"/>
            <a:ext cx="7132637" cy="661720"/>
          </a:xfrm>
          <a:prstGeom prst="rect">
            <a:avLst/>
          </a:prstGeom>
          <a:noFill/>
          <a:ln w="9525">
            <a:noFill/>
            <a:miter lim="800000"/>
            <a:headEnd/>
            <a:tailEnd/>
          </a:ln>
        </p:spPr>
        <p:txBody>
          <a:bodyPr wrap="square">
            <a:spAutoFit/>
          </a:bodyPr>
          <a:lstStyle/>
          <a:p>
            <a:pPr>
              <a:spcBef>
                <a:spcPct val="50000"/>
              </a:spcBef>
            </a:pPr>
            <a:r>
              <a:rPr lang="en-US" altLang="ko-KR" sz="2200" b="1" dirty="0">
                <a:solidFill>
                  <a:schemeClr val="tx1">
                    <a:lumMod val="65000"/>
                    <a:lumOff val="35000"/>
                  </a:schemeClr>
                </a:solidFill>
                <a:latin typeface="맑은 고딕" pitchFamily="50" charset="-127"/>
                <a:ea typeface="맑은 고딕" pitchFamily="50" charset="-127"/>
              </a:rPr>
              <a:t>1. KOREA BOJAGI FORUM(KBF) </a:t>
            </a:r>
            <a:r>
              <a:rPr lang="en-US" altLang="ko-KR" sz="8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Six Paju</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err="1">
                <a:solidFill>
                  <a:schemeClr val="tx1">
                    <a:lumMod val="65000"/>
                    <a:lumOff val="35000"/>
                  </a:schemeClr>
                </a:solidFill>
                <a:latin typeface="맑은 고딕" pitchFamily="50" charset="-127"/>
                <a:ea typeface="맑은 고딕" pitchFamily="50" charset="-127"/>
              </a:rPr>
              <a:t>Heyri</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Artists’ Village</a:t>
            </a:r>
            <a:r>
              <a:rPr lang="ko-KR" altLang="en-US" sz="1000" b="1" dirty="0">
                <a:solidFill>
                  <a:schemeClr val="tx1">
                    <a:lumMod val="65000"/>
                    <a:lumOff val="35000"/>
                  </a:schemeClr>
                </a:solidFill>
                <a:latin typeface="맑은 고딕" pitchFamily="50" charset="-127"/>
                <a:ea typeface="맑은 고딕" pitchFamily="50" charset="-127"/>
              </a:rPr>
              <a:t> </a:t>
            </a:r>
            <a:r>
              <a:rPr lang="en-US" altLang="ko-KR" sz="1000" b="1" dirty="0">
                <a:solidFill>
                  <a:schemeClr val="tx1">
                    <a:lumMod val="65000"/>
                    <a:lumOff val="35000"/>
                  </a:schemeClr>
                </a:solidFill>
                <a:latin typeface="맑은 고딕" pitchFamily="50" charset="-127"/>
                <a:ea typeface="맑은 고딕" pitchFamily="50" charset="-127"/>
              </a:rPr>
              <a:t>Galleries</a:t>
            </a:r>
          </a:p>
          <a:p>
            <a:pPr marL="228600" indent="-228600">
              <a:spcBef>
                <a:spcPct val="50000"/>
              </a:spcBef>
              <a:buAutoNum type="arabicPeriod"/>
            </a:pPr>
            <a:endParaRPr lang="en-US" altLang="ko-KR" sz="1000" b="1" dirty="0">
              <a:solidFill>
                <a:schemeClr val="tx1">
                  <a:lumMod val="65000"/>
                  <a:lumOff val="35000"/>
                </a:schemeClr>
              </a:solidFill>
              <a:latin typeface="맑은 고딕" pitchFamily="50" charset="-127"/>
              <a:ea typeface="맑은 고딕" pitchFamily="50" charset="-127"/>
            </a:endParaRPr>
          </a:p>
        </p:txBody>
      </p:sp>
      <p:sp>
        <p:nvSpPr>
          <p:cNvPr id="12" name="Text Box 12"/>
          <p:cNvSpPr txBox="1">
            <a:spLocks noChangeArrowheads="1"/>
          </p:cNvSpPr>
          <p:nvPr/>
        </p:nvSpPr>
        <p:spPr bwMode="auto">
          <a:xfrm>
            <a:off x="755204" y="971436"/>
            <a:ext cx="5400972" cy="784830"/>
          </a:xfrm>
          <a:prstGeom prst="rect">
            <a:avLst/>
          </a:prstGeom>
          <a:noFill/>
          <a:ln w="9525">
            <a:noFill/>
            <a:miter lim="800000"/>
            <a:headEnd/>
            <a:tailEnd/>
          </a:ln>
        </p:spPr>
        <p:txBody>
          <a:bodyPr wrap="square">
            <a:spAutoFit/>
          </a:bodyPr>
          <a:lstStyle/>
          <a:p>
            <a:pPr>
              <a:spcBef>
                <a:spcPct val="50000"/>
              </a:spcBef>
            </a:pPr>
            <a:r>
              <a:rPr lang="en-US" altLang="ko-KR" sz="1800" b="1" dirty="0">
                <a:solidFill>
                  <a:schemeClr val="tx1">
                    <a:lumMod val="65000"/>
                    <a:lumOff val="35000"/>
                  </a:schemeClr>
                </a:solidFill>
                <a:latin typeface="맑은 고딕" pitchFamily="50" charset="-127"/>
                <a:ea typeface="맑은 고딕" pitchFamily="50" charset="-127"/>
              </a:rPr>
              <a:t>&gt; 2012 KBF Foreign Artists Work Images</a:t>
            </a:r>
          </a:p>
          <a:p>
            <a:pPr>
              <a:spcBef>
                <a:spcPct val="50000"/>
              </a:spcBef>
            </a:pPr>
            <a:endParaRPr lang="en-US" altLang="ko-KR" sz="1800" b="1" dirty="0">
              <a:solidFill>
                <a:schemeClr val="tx1">
                  <a:lumMod val="65000"/>
                  <a:lumOff val="35000"/>
                </a:schemeClr>
              </a:solidFill>
              <a:latin typeface="맑은 고딕" pitchFamily="50" charset="-127"/>
              <a:ea typeface="맑은 고딕" pitchFamily="50" charset="-127"/>
            </a:endParaRPr>
          </a:p>
        </p:txBody>
      </p:sp>
      <p:sp>
        <p:nvSpPr>
          <p:cNvPr id="15" name="직사각형 5"/>
          <p:cNvSpPr>
            <a:spLocks noChangeArrowheads="1"/>
          </p:cNvSpPr>
          <p:nvPr/>
        </p:nvSpPr>
        <p:spPr bwMode="auto">
          <a:xfrm>
            <a:off x="971600" y="4657670"/>
            <a:ext cx="3550210" cy="481029"/>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US</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RISD Bojagi &amp; Beyond Group Bojagi Exhibition</a:t>
            </a:r>
          </a:p>
          <a:p>
            <a:pPr>
              <a:lnSpc>
                <a:spcPct val="150000"/>
              </a:lnSpc>
            </a:pPr>
            <a:r>
              <a:rPr lang="en-US" altLang="ko-KR" sz="900" dirty="0">
                <a:latin typeface="맑은 고딕" pitchFamily="50" charset="-127"/>
                <a:ea typeface="맑은 고딕" pitchFamily="50" charset="-127"/>
              </a:rPr>
              <a:t>Abigail Foster / Esther Hong / Sophia Heymans</a:t>
            </a:r>
            <a:endParaRPr lang="ko-KR" altLang="en-US" sz="900" dirty="0">
              <a:latin typeface="맑은 고딕" pitchFamily="50" charset="-127"/>
              <a:ea typeface="맑은 고딕" pitchFamily="50" charset="-127"/>
            </a:endParaRPr>
          </a:p>
        </p:txBody>
      </p:sp>
      <p:pic>
        <p:nvPicPr>
          <p:cNvPr id="6146" name="Picture 2" descr="G:\2016_KBF\PPT\2012KBF_미국.jpg"/>
          <p:cNvPicPr>
            <a:picLocks noChangeAspect="1" noChangeArrowheads="1"/>
          </p:cNvPicPr>
          <p:nvPr/>
        </p:nvPicPr>
        <p:blipFill>
          <a:blip r:embed="rId3" cstate="print"/>
          <a:srcRect/>
          <a:stretch>
            <a:fillRect/>
          </a:stretch>
        </p:blipFill>
        <p:spPr bwMode="auto">
          <a:xfrm>
            <a:off x="971600" y="1815997"/>
            <a:ext cx="3550210" cy="2733662"/>
          </a:xfrm>
          <a:prstGeom prst="rect">
            <a:avLst/>
          </a:prstGeom>
          <a:noFill/>
        </p:spPr>
      </p:pic>
      <p:pic>
        <p:nvPicPr>
          <p:cNvPr id="6147" name="Picture 3" descr="G:\2016_KBF\PPT\2012KBF_미국_.jpg"/>
          <p:cNvPicPr>
            <a:picLocks noChangeAspect="1" noChangeArrowheads="1"/>
          </p:cNvPicPr>
          <p:nvPr/>
        </p:nvPicPr>
        <p:blipFill>
          <a:blip r:embed="rId4" cstate="print"/>
          <a:srcRect/>
          <a:stretch>
            <a:fillRect/>
          </a:stretch>
        </p:blipFill>
        <p:spPr bwMode="auto">
          <a:xfrm>
            <a:off x="4824028" y="1815997"/>
            <a:ext cx="3547184" cy="2738426"/>
          </a:xfrm>
          <a:prstGeom prst="rect">
            <a:avLst/>
          </a:prstGeom>
          <a:noFill/>
        </p:spPr>
      </p:pic>
      <p:sp>
        <p:nvSpPr>
          <p:cNvPr id="14" name="직사각형 5"/>
          <p:cNvSpPr>
            <a:spLocks noChangeArrowheads="1"/>
          </p:cNvSpPr>
          <p:nvPr/>
        </p:nvSpPr>
        <p:spPr bwMode="auto">
          <a:xfrm>
            <a:off x="4824028" y="4657670"/>
            <a:ext cx="3550210" cy="895566"/>
          </a:xfrm>
          <a:prstGeom prst="rect">
            <a:avLst/>
          </a:prstGeom>
          <a:noFill/>
          <a:ln w="9525">
            <a:noFill/>
            <a:miter lim="800000"/>
            <a:headEnd/>
            <a:tailEnd/>
          </a:ln>
        </p:spPr>
        <p:txBody>
          <a:bodyPr wrap="square">
            <a:spAutoFit/>
          </a:bodyPr>
          <a:lstStyle/>
          <a:p>
            <a:pPr>
              <a:lnSpc>
                <a:spcPct val="150000"/>
              </a:lnSpc>
            </a:pPr>
            <a:r>
              <a:rPr lang="ko-KR" altLang="en-US" sz="900" b="1"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American Artist</a:t>
            </a:r>
            <a:r>
              <a:rPr lang="ko-KR" altLang="en-US" sz="900" dirty="0">
                <a:latin typeface="맑은 고딕" pitchFamily="50" charset="-127"/>
                <a:ea typeface="맑은 고딕" pitchFamily="50" charset="-127"/>
              </a:rPr>
              <a:t> </a:t>
            </a:r>
            <a:r>
              <a:rPr lang="en-US" altLang="ko-KR" sz="900" dirty="0">
                <a:latin typeface="맑은 고딕" pitchFamily="50" charset="-127"/>
                <a:ea typeface="맑은 고딕" pitchFamily="50" charset="-127"/>
              </a:rPr>
              <a:t>Bojagi Exhibition</a:t>
            </a:r>
          </a:p>
          <a:p>
            <a:pPr>
              <a:lnSpc>
                <a:spcPct val="150000"/>
              </a:lnSpc>
            </a:pPr>
            <a:r>
              <a:rPr lang="en-US" altLang="ko-KR" sz="900" dirty="0" err="1">
                <a:latin typeface="맑은 고딕" pitchFamily="50" charset="-127"/>
                <a:ea typeface="맑은 고딕" pitchFamily="50" charset="-127"/>
              </a:rPr>
              <a:t>MaryRuth</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Smith_AvalancheTwins</a:t>
            </a:r>
            <a:r>
              <a:rPr lang="en-US" altLang="ko-KR" sz="900" dirty="0">
                <a:latin typeface="맑은 고딕" pitchFamily="50" charset="-127"/>
                <a:ea typeface="맑은 고딕" pitchFamily="50" charset="-127"/>
              </a:rPr>
              <a:t> / Julie </a:t>
            </a:r>
            <a:r>
              <a:rPr lang="en-US" altLang="ko-KR" sz="900" dirty="0" err="1">
                <a:latin typeface="맑은 고딕" pitchFamily="50" charset="-127"/>
                <a:ea typeface="맑은 고딕" pitchFamily="50" charset="-127"/>
              </a:rPr>
              <a:t>Sirek_AnthopleuraJiseon</a:t>
            </a:r>
            <a:r>
              <a:rPr lang="en-US" altLang="ko-KR" sz="900" dirty="0">
                <a:latin typeface="맑은 고딕" pitchFamily="50" charset="-127"/>
                <a:ea typeface="맑은 고딕" pitchFamily="50" charset="-127"/>
              </a:rPr>
              <a:t> Lee </a:t>
            </a:r>
            <a:r>
              <a:rPr lang="en-US" altLang="ko-KR" sz="900" dirty="0" err="1">
                <a:latin typeface="맑은 고딕" pitchFamily="50" charset="-127"/>
                <a:ea typeface="맑은 고딕" pitchFamily="50" charset="-127"/>
              </a:rPr>
              <a:t>Isbara_Blue</a:t>
            </a:r>
            <a:r>
              <a:rPr lang="en-US" altLang="ko-KR" sz="900" dirty="0">
                <a:latin typeface="맑은 고딕" pitchFamily="50" charset="-127"/>
                <a:ea typeface="맑은 고딕" pitchFamily="50" charset="-127"/>
              </a:rPr>
              <a:t> prints 2010 / Patricia </a:t>
            </a:r>
            <a:r>
              <a:rPr lang="en-US" altLang="ko-KR" sz="900" dirty="0" err="1">
                <a:latin typeface="맑은 고딕" pitchFamily="50" charset="-127"/>
                <a:ea typeface="맑은 고딕" pitchFamily="50" charset="-127"/>
              </a:rPr>
              <a:t>Malarcher_Ruffle</a:t>
            </a:r>
            <a:r>
              <a:rPr lang="en-US" altLang="ko-KR" sz="900" dirty="0">
                <a:latin typeface="맑은 고딕" pitchFamily="50" charset="-127"/>
                <a:ea typeface="맑은 고딕" pitchFamily="50" charset="-127"/>
              </a:rPr>
              <a:t> </a:t>
            </a:r>
            <a:r>
              <a:rPr lang="en-US" altLang="ko-KR" sz="900" dirty="0" err="1">
                <a:latin typeface="맑은 고딕" pitchFamily="50" charset="-127"/>
                <a:ea typeface="맑은 고딕" pitchFamily="50" charset="-127"/>
              </a:rPr>
              <a:t>BojagiJinja</a:t>
            </a:r>
            <a:r>
              <a:rPr lang="en-US" altLang="ko-KR" sz="900" dirty="0">
                <a:latin typeface="맑은 고딕" pitchFamily="50" charset="-127"/>
                <a:ea typeface="맑은 고딕" pitchFamily="50" charset="-127"/>
              </a:rPr>
              <a:t> Kim </a:t>
            </a:r>
            <a:r>
              <a:rPr lang="en-US" altLang="ko-KR" sz="900" dirty="0" err="1">
                <a:latin typeface="맑은 고딕" pitchFamily="50" charset="-127"/>
                <a:ea typeface="맑은 고딕" pitchFamily="50" charset="-127"/>
              </a:rPr>
              <a:t>Woollard_Iceburg</a:t>
            </a:r>
            <a:r>
              <a:rPr lang="en-US" altLang="ko-KR" sz="900" dirty="0">
                <a:latin typeface="맑은 고딕" pitchFamily="50" charset="-127"/>
                <a:ea typeface="맑은 고딕" pitchFamily="50" charset="-127"/>
              </a:rPr>
              <a:t> face</a:t>
            </a:r>
            <a:endParaRPr lang="ko-KR" altLang="en-US" sz="900" dirty="0">
              <a:latin typeface="맑은 고딕" pitchFamily="50" charset="-127"/>
              <a:ea typeface="맑은 고딕" pitchFamily="50" charset="-127"/>
            </a:endParaRPr>
          </a:p>
        </p:txBody>
      </p:sp>
      <p:sp>
        <p:nvSpPr>
          <p:cNvPr id="16" name="슬라이드 번호 개체 틀 15"/>
          <p:cNvSpPr>
            <a:spLocks noGrp="1"/>
          </p:cNvSpPr>
          <p:nvPr>
            <p:ph type="sldNum" sz="quarter" idx="12"/>
          </p:nvPr>
        </p:nvSpPr>
        <p:spPr>
          <a:xfrm>
            <a:off x="8371212" y="6245225"/>
            <a:ext cx="315588" cy="476250"/>
          </a:xfrm>
        </p:spPr>
        <p:txBody>
          <a:bodyPr/>
          <a:lstStyle/>
          <a:p>
            <a:pPr>
              <a:defRPr/>
            </a:pPr>
            <a:fld id="{DA7799A1-B8CF-4EDE-B0B3-41EC0B136F88}" type="slidenum">
              <a:rPr lang="en-US" altLang="ko-KR" sz="900" smtClean="0">
                <a:latin typeface="맑은 고딕" pitchFamily="50" charset="-127"/>
                <a:ea typeface="맑은 고딕" pitchFamily="50" charset="-127"/>
              </a:rPr>
              <a:pPr>
                <a:defRPr/>
              </a:pPr>
              <a:t>9</a:t>
            </a:fld>
            <a:endParaRPr lang="en-US" altLang="ko-KR" sz="900" dirty="0">
              <a:latin typeface="맑은 고딕" pitchFamily="50" charset="-127"/>
              <a:ea typeface="맑은 고딕" pitchFamily="50" charset="-127"/>
            </a:endParaRPr>
          </a:p>
        </p:txBody>
      </p:sp>
    </p:spTree>
  </p:cSld>
  <p:clrMapOvr>
    <a:masterClrMapping/>
  </p:clrMapOvr>
</p:sld>
</file>

<file path=ppt/theme/theme1.xml><?xml version="1.0" encoding="utf-8"?>
<a:theme xmlns:a="http://schemas.openxmlformats.org/drawingml/2006/main" name="기본 디자인">
  <a:themeElements>
    <a:clrScheme name="사용자 지정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15950</TotalTime>
  <Words>6108</Words>
  <Application>Microsoft Macintosh PowerPoint</Application>
  <PresentationFormat>On-screen Show (4:3)</PresentationFormat>
  <Paragraphs>771</Paragraphs>
  <Slides>67</Slides>
  <Notes>66</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기본 디자인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김종호</dc:creator>
  <cp:lastModifiedBy>Linda Rowley</cp:lastModifiedBy>
  <cp:revision>1608</cp:revision>
  <cp:lastPrinted>2018-10-16T16:51:52Z</cp:lastPrinted>
  <dcterms:created xsi:type="dcterms:W3CDTF">2009-12-11T03:47:36Z</dcterms:created>
  <dcterms:modified xsi:type="dcterms:W3CDTF">2018-10-18T15:57:41Z</dcterms:modified>
</cp:coreProperties>
</file>